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56" r:id="rId2"/>
    <p:sldId id="283" r:id="rId3"/>
    <p:sldId id="258" r:id="rId4"/>
    <p:sldId id="261" r:id="rId5"/>
    <p:sldId id="262" r:id="rId6"/>
    <p:sldId id="288" r:id="rId7"/>
    <p:sldId id="289" r:id="rId8"/>
    <p:sldId id="291" r:id="rId9"/>
    <p:sldId id="284" r:id="rId10"/>
    <p:sldId id="263" r:id="rId11"/>
    <p:sldId id="264" r:id="rId12"/>
    <p:sldId id="265" r:id="rId13"/>
    <p:sldId id="281" r:id="rId14"/>
    <p:sldId id="266" r:id="rId15"/>
    <p:sldId id="267" r:id="rId16"/>
    <p:sldId id="268" r:id="rId17"/>
    <p:sldId id="269" r:id="rId18"/>
    <p:sldId id="270" r:id="rId19"/>
    <p:sldId id="271" r:id="rId20"/>
    <p:sldId id="272" r:id="rId21"/>
    <p:sldId id="273" r:id="rId22"/>
    <p:sldId id="274" r:id="rId23"/>
    <p:sldId id="287" r:id="rId24"/>
    <p:sldId id="275" r:id="rId25"/>
    <p:sldId id="276" r:id="rId26"/>
    <p:sldId id="277" r:id="rId27"/>
    <p:sldId id="278" r:id="rId28"/>
    <p:sldId id="282" r:id="rId29"/>
    <p:sldId id="259" r:id="rId30"/>
    <p:sldId id="260" r:id="rId31"/>
    <p:sldId id="285" r:id="rId32"/>
    <p:sldId id="28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91" d="100"/>
          <a:sy n="91" d="100"/>
        </p:scale>
        <p:origin x="2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8245DD7-57B4-4B78-9CF0-CEFE7FF5B3EA}" type="datetimeFigureOut">
              <a:rPr lang="en-IN" smtClean="0"/>
              <a:t>05-05-2022</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685510101"/>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245DD7-57B4-4B78-9CF0-CEFE7FF5B3EA}" type="datetimeFigureOut">
              <a:rPr lang="en-IN" smtClean="0"/>
              <a:t>05-05-2022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2040013443"/>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245DD7-57B4-4B78-9CF0-CEFE7FF5B3EA}" type="datetimeFigureOut">
              <a:rPr lang="en-IN" smtClean="0"/>
              <a:t>05-05-2022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124264277"/>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245DD7-57B4-4B78-9CF0-CEFE7FF5B3EA}" type="datetimeFigureOut">
              <a:rPr lang="en-IN" smtClean="0"/>
              <a:t>05-05-2022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9D6D8-7799-401D-A763-EDD31C65BCC9}"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80231189"/>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245DD7-57B4-4B78-9CF0-CEFE7FF5B3EA}" type="datetimeFigureOut">
              <a:rPr lang="en-IN" smtClean="0"/>
              <a:t>05-05-2022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1652536811"/>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8245DD7-57B4-4B78-9CF0-CEFE7FF5B3EA}" type="datetimeFigureOut">
              <a:rPr lang="en-IN" smtClean="0"/>
              <a:t>05-05-2022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1171403407"/>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8245DD7-57B4-4B78-9CF0-CEFE7FF5B3EA}" type="datetimeFigureOut">
              <a:rPr lang="en-IN" smtClean="0"/>
              <a:t>05-05-2022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3733826497"/>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245DD7-57B4-4B78-9CF0-CEFE7FF5B3EA}" type="datetimeFigureOut">
              <a:rPr lang="en-IN" smtClean="0"/>
              <a:t>05-05-2022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1794084698"/>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245DD7-57B4-4B78-9CF0-CEFE7FF5B3EA}" type="datetimeFigureOut">
              <a:rPr lang="en-IN" smtClean="0"/>
              <a:t>05-05-2022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3677131314"/>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245DD7-57B4-4B78-9CF0-CEFE7FF5B3EA}" type="datetimeFigureOut">
              <a:rPr lang="en-IN" smtClean="0"/>
              <a:t>05-05-2022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2030979916"/>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245DD7-57B4-4B78-9CF0-CEFE7FF5B3EA}" type="datetimeFigureOut">
              <a:rPr lang="en-IN" smtClean="0"/>
              <a:t>05-05-2022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3207141302"/>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245DD7-57B4-4B78-9CF0-CEFE7FF5B3EA}" type="datetimeFigureOut">
              <a:rPr lang="en-IN" smtClean="0"/>
              <a:t>05-05-2022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3357900612"/>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245DD7-57B4-4B78-9CF0-CEFE7FF5B3EA}" type="datetimeFigureOut">
              <a:rPr lang="en-IN" smtClean="0"/>
              <a:t>05-05-2022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3718639835"/>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245DD7-57B4-4B78-9CF0-CEFE7FF5B3EA}" type="datetimeFigureOut">
              <a:rPr lang="en-IN" smtClean="0"/>
              <a:t>05-05-2022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3083856443"/>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245DD7-57B4-4B78-9CF0-CEFE7FF5B3EA}" type="datetimeFigureOut">
              <a:rPr lang="en-IN" smtClean="0"/>
              <a:t>05-05-2022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3702940621"/>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245DD7-57B4-4B78-9CF0-CEFE7FF5B3EA}" type="datetimeFigureOut">
              <a:rPr lang="en-IN" smtClean="0"/>
              <a:t>05-05-2022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2106643330"/>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245DD7-57B4-4B78-9CF0-CEFE7FF5B3EA}" type="datetimeFigureOut">
              <a:rPr lang="en-IN" smtClean="0"/>
              <a:t>05-05-2022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9D6D8-7799-401D-A763-EDD31C65BCC9}" type="slidenum">
              <a:rPr lang="en-IN" smtClean="0"/>
              <a:t>‹#›</a:t>
            </a:fld>
            <a:endParaRPr lang="en-IN"/>
          </a:p>
        </p:txBody>
      </p:sp>
    </p:spTree>
    <p:extLst>
      <p:ext uri="{BB962C8B-B14F-4D97-AF65-F5344CB8AC3E}">
        <p14:creationId xmlns:p14="http://schemas.microsoft.com/office/powerpoint/2010/main" val="2004929255"/>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8245DD7-57B4-4B78-9CF0-CEFE7FF5B3EA}" type="datetimeFigureOut">
              <a:rPr lang="en-IN" smtClean="0"/>
              <a:t>05-05-2022</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D9D6D8-7799-401D-A763-EDD31C65BCC9}" type="slidenum">
              <a:rPr lang="en-IN" smtClean="0"/>
              <a:t>‹#›</a:t>
            </a:fld>
            <a:endParaRPr lang="en-IN"/>
          </a:p>
        </p:txBody>
      </p:sp>
    </p:spTree>
    <p:extLst>
      <p:ext uri="{BB962C8B-B14F-4D97-AF65-F5344CB8AC3E}">
        <p14:creationId xmlns:p14="http://schemas.microsoft.com/office/powerpoint/2010/main" val="4124096744"/>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fif"/></Relationships>
</file>

<file path=ppt/slides/_rels/slide11.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Public-key_cryptography" TargetMode="External"/><Relationship Id="rId3" Type="http://schemas.openxmlformats.org/officeDocument/2006/relationships/hyperlink" Target="https://en.wikipedia.org/wiki/Signature_(cryptography)" TargetMode="External"/><Relationship Id="rId7" Type="http://schemas.openxmlformats.org/officeDocument/2006/relationships/hyperlink" Target="https://en.wikipedia.org/wiki/Claims-based_identity" TargetMode="External"/><Relationship Id="rId2" Type="http://schemas.openxmlformats.org/officeDocument/2006/relationships/hyperlink" Target="https://en.wikipedia.org/wiki/Internet_Standard#Proposed_Standard" TargetMode="External"/><Relationship Id="rId1" Type="http://schemas.openxmlformats.org/officeDocument/2006/relationships/slideLayout" Target="../slideLayouts/slideLayout2.xml"/><Relationship Id="rId6" Type="http://schemas.openxmlformats.org/officeDocument/2006/relationships/hyperlink" Target="https://en.wikipedia.org/wiki/JSON" TargetMode="External"/><Relationship Id="rId5" Type="http://schemas.openxmlformats.org/officeDocument/2006/relationships/hyperlink" Target="https://en.wikipedia.org/wiki/Payload_(computing)" TargetMode="External"/><Relationship Id="rId4" Type="http://schemas.openxmlformats.org/officeDocument/2006/relationships/hyperlink" Target="https://en.wikipedia.org/wiki/Encryption" TargetMode="External"/><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1135D-9BFD-5F53-3F5E-AEF6585384CD}"/>
              </a:ext>
            </a:extLst>
          </p:cNvPr>
          <p:cNvSpPr>
            <a:spLocks noGrp="1"/>
          </p:cNvSpPr>
          <p:nvPr>
            <p:ph type="ctrTitle"/>
          </p:nvPr>
        </p:nvSpPr>
        <p:spPr>
          <a:xfrm>
            <a:off x="2791088" y="1862405"/>
            <a:ext cx="7766936" cy="1646302"/>
          </a:xfrm>
        </p:spPr>
        <p:txBody>
          <a:bodyPr>
            <a:normAutofit fontScale="90000"/>
          </a:bodyPr>
          <a:lstStyle/>
          <a:p>
            <a:r>
              <a:rPr lang="en-IN" dirty="0">
                <a:solidFill>
                  <a:srgbClr val="FFFF00"/>
                </a:solidFill>
              </a:rPr>
              <a:t>Project Report </a:t>
            </a:r>
            <a:br>
              <a:rPr lang="en-IN" dirty="0">
                <a:solidFill>
                  <a:srgbClr val="FFFF00"/>
                </a:solidFill>
              </a:rPr>
            </a:br>
            <a:r>
              <a:rPr lang="en-IN" dirty="0">
                <a:solidFill>
                  <a:srgbClr val="FFFF00"/>
                </a:solidFill>
              </a:rPr>
              <a:t>on </a:t>
            </a:r>
            <a:br>
              <a:rPr lang="en-IN" dirty="0">
                <a:solidFill>
                  <a:srgbClr val="FFFF00"/>
                </a:solidFill>
              </a:rPr>
            </a:br>
            <a:r>
              <a:rPr lang="en-IN" dirty="0">
                <a:solidFill>
                  <a:srgbClr val="FFFF00"/>
                </a:solidFill>
              </a:rPr>
              <a:t>Survey Management </a:t>
            </a:r>
          </a:p>
        </p:txBody>
      </p:sp>
      <p:sp>
        <p:nvSpPr>
          <p:cNvPr id="3" name="Subtitle 2">
            <a:extLst>
              <a:ext uri="{FF2B5EF4-FFF2-40B4-BE49-F238E27FC236}">
                <a16:creationId xmlns:a16="http://schemas.microsoft.com/office/drawing/2014/main" id="{C1C053AF-A6A7-48F6-F852-D1A3F662E031}"/>
              </a:ext>
            </a:extLst>
          </p:cNvPr>
          <p:cNvSpPr>
            <a:spLocks noGrp="1"/>
          </p:cNvSpPr>
          <p:nvPr>
            <p:ph type="subTitle" idx="1"/>
          </p:nvPr>
        </p:nvSpPr>
        <p:spPr>
          <a:xfrm>
            <a:off x="1992703" y="4236524"/>
            <a:ext cx="9859992" cy="1655762"/>
          </a:xfrm>
        </p:spPr>
        <p:txBody>
          <a:bodyPr/>
          <a:lstStyle/>
          <a:p>
            <a:r>
              <a:rPr lang="en-IN" dirty="0"/>
              <a:t>Submitted BY: Kaushal kumar                     Submitted TO:- MR MUKESH Kumar JANGID                                                                                                                                              </a:t>
            </a:r>
          </a:p>
          <a:p>
            <a:r>
              <a:rPr lang="en-IN" dirty="0"/>
              <a:t>Id:- 1911985071</a:t>
            </a:r>
            <a:br>
              <a:rPr lang="en-IN" dirty="0"/>
            </a:br>
            <a:r>
              <a:rPr lang="en-IN" dirty="0"/>
              <a:t> </a:t>
            </a:r>
          </a:p>
        </p:txBody>
      </p:sp>
      <p:pic>
        <p:nvPicPr>
          <p:cNvPr id="5" name="Picture 4">
            <a:extLst>
              <a:ext uri="{FF2B5EF4-FFF2-40B4-BE49-F238E27FC236}">
                <a16:creationId xmlns:a16="http://schemas.microsoft.com/office/drawing/2014/main" id="{81E9A4D8-7F21-8CA5-D9A3-1E7EB974F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3578" y="253278"/>
            <a:ext cx="4643525" cy="236819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971666838"/>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5DFBF-D30E-1664-0DA0-92A6E2807D33}"/>
              </a:ext>
            </a:extLst>
          </p:cNvPr>
          <p:cNvSpPr>
            <a:spLocks noGrp="1"/>
          </p:cNvSpPr>
          <p:nvPr>
            <p:ph type="title"/>
          </p:nvPr>
        </p:nvSpPr>
        <p:spPr>
          <a:xfrm>
            <a:off x="1143001" y="207458"/>
            <a:ext cx="9905998" cy="1478570"/>
          </a:xfrm>
        </p:spPr>
        <p:txBody>
          <a:bodyPr/>
          <a:lstStyle/>
          <a:p>
            <a:r>
              <a:rPr lang="en-IN" dirty="0"/>
              <a:t>                Technologies used</a:t>
            </a:r>
          </a:p>
        </p:txBody>
      </p:sp>
      <p:sp>
        <p:nvSpPr>
          <p:cNvPr id="3" name="Content Placeholder 2">
            <a:extLst>
              <a:ext uri="{FF2B5EF4-FFF2-40B4-BE49-F238E27FC236}">
                <a16:creationId xmlns:a16="http://schemas.microsoft.com/office/drawing/2014/main" id="{CA6BF5C6-34CC-0783-37F8-2EF87A623CBF}"/>
              </a:ext>
            </a:extLst>
          </p:cNvPr>
          <p:cNvSpPr>
            <a:spLocks noGrp="1"/>
          </p:cNvSpPr>
          <p:nvPr>
            <p:ph idx="1"/>
          </p:nvPr>
        </p:nvSpPr>
        <p:spPr>
          <a:xfrm>
            <a:off x="1143001" y="2022984"/>
            <a:ext cx="9905999" cy="3541714"/>
          </a:xfrm>
        </p:spPr>
        <p:txBody>
          <a:bodyPr>
            <a:normAutofit fontScale="92500" lnSpcReduction="10000"/>
          </a:bodyPr>
          <a:lstStyle/>
          <a:p>
            <a:pPr marL="0" indent="0">
              <a:buNone/>
            </a:pPr>
            <a:r>
              <a:rPr lang="en-IN" dirty="0"/>
              <a:t>FRONT-END</a:t>
            </a:r>
          </a:p>
          <a:p>
            <a:pPr marL="0" indent="0">
              <a:buNone/>
            </a:pPr>
            <a:r>
              <a:rPr lang="en-IN" dirty="0"/>
              <a:t>	</a:t>
            </a:r>
            <a:r>
              <a:rPr lang="en-IN" dirty="0">
                <a:solidFill>
                  <a:schemeClr val="bg1"/>
                </a:solidFill>
              </a:rPr>
              <a:t>:- </a:t>
            </a:r>
            <a:r>
              <a:rPr lang="en-IN" sz="2000" dirty="0">
                <a:solidFill>
                  <a:schemeClr val="bg1"/>
                </a:solidFill>
              </a:rPr>
              <a:t>Angular JS</a:t>
            </a:r>
          </a:p>
          <a:p>
            <a:pPr marL="0" indent="0">
              <a:buNone/>
            </a:pPr>
            <a:r>
              <a:rPr lang="en-IN" dirty="0"/>
              <a:t>BACK-END</a:t>
            </a:r>
          </a:p>
          <a:p>
            <a:pPr marL="0" indent="0">
              <a:buNone/>
            </a:pPr>
            <a:r>
              <a:rPr lang="en-IN" dirty="0"/>
              <a:t>	</a:t>
            </a:r>
            <a:r>
              <a:rPr lang="en-IN" dirty="0">
                <a:solidFill>
                  <a:schemeClr val="bg1"/>
                </a:solidFill>
              </a:rPr>
              <a:t>:- </a:t>
            </a:r>
            <a:r>
              <a:rPr lang="en-IN" sz="2000" dirty="0">
                <a:solidFill>
                  <a:schemeClr val="bg1"/>
                </a:solidFill>
              </a:rPr>
              <a:t>Spring-Boot</a:t>
            </a:r>
          </a:p>
          <a:p>
            <a:pPr marL="0" indent="0">
              <a:buNone/>
            </a:pPr>
            <a:r>
              <a:rPr lang="en-IN" sz="2000" dirty="0">
                <a:solidFill>
                  <a:schemeClr val="bg1"/>
                </a:solidFill>
              </a:rPr>
              <a:t>	:-</a:t>
            </a:r>
            <a:r>
              <a:rPr lang="en-IN" sz="1900" dirty="0">
                <a:solidFill>
                  <a:schemeClr val="bg1"/>
                </a:solidFill>
              </a:rPr>
              <a:t>JWT</a:t>
            </a:r>
          </a:p>
          <a:p>
            <a:pPr marL="0" indent="0">
              <a:buNone/>
            </a:pPr>
            <a:r>
              <a:rPr lang="en-IN" dirty="0"/>
              <a:t>DBMS</a:t>
            </a:r>
          </a:p>
          <a:p>
            <a:pPr marL="0" indent="0">
              <a:buNone/>
            </a:pPr>
            <a:r>
              <a:rPr lang="en-IN" dirty="0"/>
              <a:t>	</a:t>
            </a:r>
            <a:r>
              <a:rPr lang="en-IN" dirty="0">
                <a:solidFill>
                  <a:schemeClr val="bg1"/>
                </a:solidFill>
              </a:rPr>
              <a:t>:- </a:t>
            </a:r>
            <a:r>
              <a:rPr lang="en-IN" sz="1900" dirty="0">
                <a:solidFill>
                  <a:schemeClr val="bg1"/>
                </a:solidFill>
              </a:rPr>
              <a:t>MY-SQL</a:t>
            </a:r>
          </a:p>
          <a:p>
            <a:pPr marL="0" indent="0">
              <a:buNone/>
            </a:pPr>
            <a:endParaRPr lang="en-IN" dirty="0"/>
          </a:p>
        </p:txBody>
      </p:sp>
      <p:pic>
        <p:nvPicPr>
          <p:cNvPr id="5" name="Picture 4">
            <a:extLst>
              <a:ext uri="{FF2B5EF4-FFF2-40B4-BE49-F238E27FC236}">
                <a16:creationId xmlns:a16="http://schemas.microsoft.com/office/drawing/2014/main" id="{37146A22-0069-3D3F-388C-8A4702289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629" y="1638036"/>
            <a:ext cx="2952750" cy="1552575"/>
          </a:xfrm>
          <a:prstGeom prst="rect">
            <a:avLst/>
          </a:prstGeom>
        </p:spPr>
      </p:pic>
      <p:pic>
        <p:nvPicPr>
          <p:cNvPr id="7" name="Picture 6">
            <a:extLst>
              <a:ext uri="{FF2B5EF4-FFF2-40B4-BE49-F238E27FC236}">
                <a16:creationId xmlns:a16="http://schemas.microsoft.com/office/drawing/2014/main" id="{E88ABC68-FD8C-6BB1-F637-17B3F6D83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3629" y="3639467"/>
            <a:ext cx="3095625" cy="1476375"/>
          </a:xfrm>
          <a:prstGeom prst="rect">
            <a:avLst/>
          </a:prstGeom>
        </p:spPr>
      </p:pic>
      <p:pic>
        <p:nvPicPr>
          <p:cNvPr id="9" name="Picture 8">
            <a:extLst>
              <a:ext uri="{FF2B5EF4-FFF2-40B4-BE49-F238E27FC236}">
                <a16:creationId xmlns:a16="http://schemas.microsoft.com/office/drawing/2014/main" id="{EBF81B0A-D5C1-684B-3572-327F5864E4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3770" y="1700708"/>
            <a:ext cx="3245229" cy="1323975"/>
          </a:xfrm>
          <a:prstGeom prst="rect">
            <a:avLst/>
          </a:prstGeom>
        </p:spPr>
      </p:pic>
      <p:pic>
        <p:nvPicPr>
          <p:cNvPr id="11" name="Picture 10">
            <a:extLst>
              <a:ext uri="{FF2B5EF4-FFF2-40B4-BE49-F238E27FC236}">
                <a16:creationId xmlns:a16="http://schemas.microsoft.com/office/drawing/2014/main" id="{ACB62E7E-9511-B221-D6F8-16DB47C0A0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5498" y="3642817"/>
            <a:ext cx="3019425" cy="1514475"/>
          </a:xfrm>
          <a:prstGeom prst="rect">
            <a:avLst/>
          </a:prstGeom>
        </p:spPr>
      </p:pic>
    </p:spTree>
    <p:extLst>
      <p:ext uri="{BB962C8B-B14F-4D97-AF65-F5344CB8AC3E}">
        <p14:creationId xmlns:p14="http://schemas.microsoft.com/office/powerpoint/2010/main" val="3276376192"/>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BF52-2706-0270-C468-F4B0E9324FCA}"/>
              </a:ext>
            </a:extLst>
          </p:cNvPr>
          <p:cNvSpPr>
            <a:spLocks noGrp="1"/>
          </p:cNvSpPr>
          <p:nvPr>
            <p:ph type="title"/>
          </p:nvPr>
        </p:nvSpPr>
        <p:spPr>
          <a:xfrm>
            <a:off x="3164257" y="0"/>
            <a:ext cx="5860308" cy="1197033"/>
          </a:xfrm>
        </p:spPr>
        <p:txBody>
          <a:bodyPr/>
          <a:lstStyle/>
          <a:p>
            <a:r>
              <a:rPr lang="en-IN" dirty="0"/>
              <a:t>FRONTEND:- </a:t>
            </a:r>
            <a:r>
              <a:rPr lang="en-IN" dirty="0">
                <a:solidFill>
                  <a:srgbClr val="FF0000"/>
                </a:solidFill>
              </a:rPr>
              <a:t>Angular </a:t>
            </a:r>
            <a:r>
              <a:rPr lang="en-IN" dirty="0" err="1">
                <a:solidFill>
                  <a:srgbClr val="FF0000"/>
                </a:solidFill>
              </a:rPr>
              <a:t>js</a:t>
            </a:r>
            <a:endParaRPr lang="en-IN" dirty="0">
              <a:solidFill>
                <a:srgbClr val="FF0000"/>
              </a:solidFill>
            </a:endParaRPr>
          </a:p>
        </p:txBody>
      </p:sp>
      <p:sp>
        <p:nvSpPr>
          <p:cNvPr id="3" name="Content Placeholder 2">
            <a:extLst>
              <a:ext uri="{FF2B5EF4-FFF2-40B4-BE49-F238E27FC236}">
                <a16:creationId xmlns:a16="http://schemas.microsoft.com/office/drawing/2014/main" id="{38854E98-0278-1F2D-67F2-E751AFC8DA7C}"/>
              </a:ext>
            </a:extLst>
          </p:cNvPr>
          <p:cNvSpPr>
            <a:spLocks noGrp="1"/>
          </p:cNvSpPr>
          <p:nvPr>
            <p:ph idx="1"/>
          </p:nvPr>
        </p:nvSpPr>
        <p:spPr>
          <a:xfrm>
            <a:off x="785120" y="1271160"/>
            <a:ext cx="8635717" cy="4444540"/>
          </a:xfrm>
        </p:spPr>
        <p:txBody>
          <a:bodyPr>
            <a:normAutofit/>
          </a:bodyPr>
          <a:lstStyle/>
          <a:p>
            <a:pPr marL="0" indent="0">
              <a:buNone/>
            </a:pPr>
            <a:r>
              <a:rPr lang="en-US" sz="2100" b="0" i="0" dirty="0">
                <a:solidFill>
                  <a:schemeClr val="bg1"/>
                </a:solidFill>
                <a:effectLst/>
                <a:highlight>
                  <a:srgbClr val="FFFF00"/>
                </a:highlight>
                <a:latin typeface="Roboto" panose="02000000000000000000" pitchFamily="2" charset="0"/>
              </a:rPr>
              <a:t>Angular is an application design framework and development platform for </a:t>
            </a:r>
            <a:r>
              <a:rPr lang="en-US" sz="2100" b="0" i="0" dirty="0">
                <a:solidFill>
                  <a:schemeClr val="bg1"/>
                </a:solidFill>
                <a:effectLst/>
                <a:highlight>
                  <a:srgbClr val="FFFF00"/>
                </a:highlight>
                <a:latin typeface="+mj-lt"/>
              </a:rPr>
              <a:t>creating</a:t>
            </a:r>
            <a:r>
              <a:rPr lang="en-US" sz="2100" b="0" i="0" dirty="0">
                <a:solidFill>
                  <a:schemeClr val="bg1"/>
                </a:solidFill>
                <a:effectLst/>
                <a:highlight>
                  <a:srgbClr val="FFFF00"/>
                </a:highlight>
                <a:latin typeface="Roboto" panose="02000000000000000000" pitchFamily="2" charset="0"/>
              </a:rPr>
              <a:t> efficient and sophisticated single-page apps.</a:t>
            </a:r>
          </a:p>
          <a:p>
            <a:pPr marL="0" indent="0">
              <a:buNone/>
            </a:pPr>
            <a:endParaRPr lang="en-US" sz="2100" b="0" i="0" dirty="0">
              <a:solidFill>
                <a:schemeClr val="bg1"/>
              </a:solidFill>
              <a:effectLst/>
              <a:highlight>
                <a:srgbClr val="FFFF00"/>
              </a:highlight>
              <a:latin typeface="Roboto" panose="02000000000000000000" pitchFamily="2" charset="0"/>
            </a:endParaRPr>
          </a:p>
          <a:p>
            <a:pPr marL="0" indent="0" algn="l">
              <a:buNone/>
            </a:pPr>
            <a:r>
              <a:rPr lang="en-US" sz="2000" b="0" i="0" dirty="0">
                <a:solidFill>
                  <a:schemeClr val="bg1"/>
                </a:solidFill>
                <a:effectLst/>
              </a:rPr>
              <a:t>Angular is a development platform, built on TypeScript As a platform, Angular includes:</a:t>
            </a:r>
          </a:p>
          <a:p>
            <a:pPr algn="l">
              <a:buFont typeface="Arial" panose="020B0604020202020204" pitchFamily="34" charset="0"/>
              <a:buChar char="•"/>
            </a:pPr>
            <a:r>
              <a:rPr lang="en-US" sz="2000" b="0" i="0" dirty="0">
                <a:solidFill>
                  <a:schemeClr val="bg1"/>
                </a:solidFill>
                <a:effectLst/>
              </a:rPr>
              <a:t>A component-based framework for building scalable web applications</a:t>
            </a:r>
          </a:p>
          <a:p>
            <a:pPr algn="l">
              <a:buFont typeface="Arial" panose="020B0604020202020204" pitchFamily="34" charset="0"/>
              <a:buChar char="•"/>
            </a:pPr>
            <a:r>
              <a:rPr lang="en-US" sz="2000" b="0" i="0" dirty="0">
                <a:solidFill>
                  <a:schemeClr val="bg1"/>
                </a:solidFill>
                <a:effectLst/>
              </a:rPr>
              <a:t>A collection of well-integrated libraries that cover a wide variety of features, including routing, forms management, client-server communication, and more</a:t>
            </a:r>
          </a:p>
          <a:p>
            <a:pPr algn="l">
              <a:buFont typeface="Arial" panose="020B0604020202020204" pitchFamily="34" charset="0"/>
              <a:buChar char="•"/>
            </a:pPr>
            <a:r>
              <a:rPr lang="en-US" sz="2000" b="0" i="0" dirty="0">
                <a:solidFill>
                  <a:schemeClr val="bg1"/>
                </a:solidFill>
                <a:effectLst/>
              </a:rPr>
              <a:t>A suite of developer tools to help you develop, build, test, and update your code</a:t>
            </a:r>
          </a:p>
          <a:p>
            <a:pPr marL="0" indent="0">
              <a:buNone/>
            </a:pPr>
            <a:endParaRPr lang="en-IN" dirty="0"/>
          </a:p>
        </p:txBody>
      </p:sp>
      <p:pic>
        <p:nvPicPr>
          <p:cNvPr id="5" name="Picture 4">
            <a:extLst>
              <a:ext uri="{FF2B5EF4-FFF2-40B4-BE49-F238E27FC236}">
                <a16:creationId xmlns:a16="http://schemas.microsoft.com/office/drawing/2014/main" id="{9A767AA4-0313-AB5F-A045-0C46C3BE7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9826" y="2062294"/>
            <a:ext cx="2733675" cy="1676400"/>
          </a:xfrm>
          <a:prstGeom prst="rect">
            <a:avLst/>
          </a:prstGeom>
        </p:spPr>
      </p:pic>
    </p:spTree>
    <p:extLst>
      <p:ext uri="{BB962C8B-B14F-4D97-AF65-F5344CB8AC3E}">
        <p14:creationId xmlns:p14="http://schemas.microsoft.com/office/powerpoint/2010/main" val="2103977769"/>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F877-80C6-F0FB-EAB4-565CF64B88BC}"/>
              </a:ext>
            </a:extLst>
          </p:cNvPr>
          <p:cNvSpPr>
            <a:spLocks noGrp="1"/>
          </p:cNvSpPr>
          <p:nvPr>
            <p:ph type="title"/>
          </p:nvPr>
        </p:nvSpPr>
        <p:spPr>
          <a:xfrm>
            <a:off x="1143001" y="0"/>
            <a:ext cx="9905998" cy="763397"/>
          </a:xfrm>
        </p:spPr>
        <p:txBody>
          <a:bodyPr/>
          <a:lstStyle/>
          <a:p>
            <a:r>
              <a:rPr lang="en-IN" dirty="0"/>
              <a:t>              Back-end:- </a:t>
            </a:r>
            <a:r>
              <a:rPr lang="en-IN" dirty="0">
                <a:solidFill>
                  <a:srgbClr val="FF0000"/>
                </a:solidFill>
              </a:rPr>
              <a:t>Spring-boot</a:t>
            </a:r>
          </a:p>
        </p:txBody>
      </p:sp>
      <p:sp>
        <p:nvSpPr>
          <p:cNvPr id="3" name="Content Placeholder 2">
            <a:extLst>
              <a:ext uri="{FF2B5EF4-FFF2-40B4-BE49-F238E27FC236}">
                <a16:creationId xmlns:a16="http://schemas.microsoft.com/office/drawing/2014/main" id="{74449FF2-8A67-7437-EC8F-F84500C515F6}"/>
              </a:ext>
            </a:extLst>
          </p:cNvPr>
          <p:cNvSpPr>
            <a:spLocks noGrp="1"/>
          </p:cNvSpPr>
          <p:nvPr>
            <p:ph idx="1"/>
          </p:nvPr>
        </p:nvSpPr>
        <p:spPr>
          <a:xfrm>
            <a:off x="748021" y="1065402"/>
            <a:ext cx="9503326" cy="5557705"/>
          </a:xfrm>
        </p:spPr>
        <p:txBody>
          <a:bodyPr>
            <a:normAutofit lnSpcReduction="10000"/>
          </a:bodyPr>
          <a:lstStyle/>
          <a:p>
            <a:pPr marL="0" indent="0">
              <a:buNone/>
            </a:pPr>
            <a:r>
              <a:rPr lang="en-US" sz="2000" dirty="0">
                <a:solidFill>
                  <a:schemeClr val="bg1"/>
                </a:solidFill>
                <a:highlight>
                  <a:srgbClr val="FFFF00"/>
                </a:highlight>
              </a:rPr>
              <a:t>Spring Boot helps you to create stand-alone, production-grade </a:t>
            </a:r>
          </a:p>
          <a:p>
            <a:pPr marL="0" indent="0">
              <a:buNone/>
            </a:pPr>
            <a:r>
              <a:rPr lang="en-US" sz="2000" dirty="0">
                <a:solidFill>
                  <a:schemeClr val="bg1"/>
                </a:solidFill>
                <a:highlight>
                  <a:srgbClr val="FFFF00"/>
                </a:highlight>
              </a:rPr>
              <a:t>spring-based applications that you can run</a:t>
            </a:r>
          </a:p>
          <a:p>
            <a:pPr marL="0" indent="0">
              <a:buNone/>
            </a:pPr>
            <a:r>
              <a:rPr lang="en-US" sz="2000" dirty="0">
                <a:solidFill>
                  <a:schemeClr val="bg1"/>
                </a:solidFill>
              </a:rPr>
              <a:t>Spring Boot is used to create Java applications that can be started by using java -jar or more traditional war deployments. We also provide a command line tool that runs “spring scripts”.</a:t>
            </a:r>
          </a:p>
          <a:p>
            <a:pPr marL="0" indent="0">
              <a:buNone/>
            </a:pPr>
            <a:r>
              <a:rPr lang="en-US" sz="2000" dirty="0">
                <a:solidFill>
                  <a:schemeClr val="bg1"/>
                </a:solidFill>
              </a:rPr>
              <a:t>Our primary goals are:</a:t>
            </a:r>
          </a:p>
          <a:p>
            <a:pPr marL="457200" lvl="1" indent="0">
              <a:buNone/>
            </a:pPr>
            <a:r>
              <a:rPr lang="en-US" dirty="0">
                <a:solidFill>
                  <a:schemeClr val="bg1"/>
                </a:solidFill>
              </a:rPr>
              <a:t> • Provide a radically faster and widely accessible getting-started experience for all Spring   development.</a:t>
            </a:r>
          </a:p>
          <a:p>
            <a:pPr marL="457200" lvl="1" indent="0">
              <a:buNone/>
            </a:pPr>
            <a:r>
              <a:rPr lang="en-US" dirty="0">
                <a:solidFill>
                  <a:schemeClr val="bg1"/>
                </a:solidFill>
              </a:rPr>
              <a:t> • Be opinionated out of the box but get out of the way quickly as requirements start to diverge from the defaults.</a:t>
            </a:r>
            <a:br>
              <a:rPr lang="en-US" dirty="0">
                <a:solidFill>
                  <a:schemeClr val="bg1"/>
                </a:solidFill>
              </a:rPr>
            </a:br>
            <a:r>
              <a:rPr lang="en-US" dirty="0">
                <a:solidFill>
                  <a:schemeClr val="bg1"/>
                </a:solidFill>
              </a:rPr>
              <a:t> • Provide a range of non-functional features that are common to large classes of projects (such as embedded servers, security, metrics, health checks, and externalized configuration).</a:t>
            </a:r>
          </a:p>
          <a:p>
            <a:pPr marL="457200" lvl="1" indent="0">
              <a:buNone/>
            </a:pPr>
            <a:r>
              <a:rPr lang="en-US" dirty="0">
                <a:solidFill>
                  <a:schemeClr val="bg1"/>
                </a:solidFill>
              </a:rPr>
              <a:t> • Absolutely no code generation and no requirement for XML configuration.</a:t>
            </a:r>
            <a:endParaRPr lang="en-IN" dirty="0">
              <a:solidFill>
                <a:schemeClr val="bg1"/>
              </a:solidFill>
              <a:highlight>
                <a:srgbClr val="FFFF00"/>
              </a:highlight>
            </a:endParaRPr>
          </a:p>
        </p:txBody>
      </p:sp>
      <p:pic>
        <p:nvPicPr>
          <p:cNvPr id="5" name="Picture 4">
            <a:extLst>
              <a:ext uri="{FF2B5EF4-FFF2-40B4-BE49-F238E27FC236}">
                <a16:creationId xmlns:a16="http://schemas.microsoft.com/office/drawing/2014/main" id="{1D316810-D2F0-A348-A900-0BD1CA764F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467" y="289114"/>
            <a:ext cx="2952750" cy="1552575"/>
          </a:xfrm>
          <a:prstGeom prst="rect">
            <a:avLst/>
          </a:prstGeom>
        </p:spPr>
      </p:pic>
    </p:spTree>
    <p:extLst>
      <p:ext uri="{BB962C8B-B14F-4D97-AF65-F5344CB8AC3E}">
        <p14:creationId xmlns:p14="http://schemas.microsoft.com/office/powerpoint/2010/main" val="2656226606"/>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B842C-082D-68BB-40BA-E1390DAACCD7}"/>
              </a:ext>
            </a:extLst>
          </p:cNvPr>
          <p:cNvSpPr>
            <a:spLocks noGrp="1"/>
          </p:cNvSpPr>
          <p:nvPr>
            <p:ph type="title"/>
          </p:nvPr>
        </p:nvSpPr>
        <p:spPr>
          <a:xfrm>
            <a:off x="1778466" y="148735"/>
            <a:ext cx="8899829" cy="706942"/>
          </a:xfrm>
        </p:spPr>
        <p:txBody>
          <a:bodyPr>
            <a:normAutofit/>
          </a:bodyPr>
          <a:lstStyle/>
          <a:p>
            <a:r>
              <a:rPr lang="en-IN" dirty="0"/>
              <a:t>                      Back-end:- </a:t>
            </a:r>
            <a:r>
              <a:rPr lang="en-IN" dirty="0" err="1">
                <a:solidFill>
                  <a:srgbClr val="FF0000"/>
                </a:solidFill>
              </a:rPr>
              <a:t>JWt</a:t>
            </a:r>
            <a:endParaRPr lang="en-IN" dirty="0"/>
          </a:p>
        </p:txBody>
      </p:sp>
      <p:sp>
        <p:nvSpPr>
          <p:cNvPr id="3" name="Content Placeholder 2">
            <a:extLst>
              <a:ext uri="{FF2B5EF4-FFF2-40B4-BE49-F238E27FC236}">
                <a16:creationId xmlns:a16="http://schemas.microsoft.com/office/drawing/2014/main" id="{B18DA5B9-C2E8-2266-F209-F49282E1E841}"/>
              </a:ext>
            </a:extLst>
          </p:cNvPr>
          <p:cNvSpPr>
            <a:spLocks noGrp="1"/>
          </p:cNvSpPr>
          <p:nvPr>
            <p:ph idx="1"/>
          </p:nvPr>
        </p:nvSpPr>
        <p:spPr>
          <a:xfrm>
            <a:off x="693491" y="1149292"/>
            <a:ext cx="8596612" cy="5117284"/>
          </a:xfrm>
        </p:spPr>
        <p:txBody>
          <a:bodyPr>
            <a:normAutofit/>
          </a:bodyPr>
          <a:lstStyle/>
          <a:p>
            <a:pPr marL="0" indent="0">
              <a:lnSpc>
                <a:spcPct val="100000"/>
              </a:lnSpc>
              <a:buNone/>
            </a:pPr>
            <a:r>
              <a:rPr lang="en-US" sz="2000" b="1" i="0" dirty="0">
                <a:solidFill>
                  <a:schemeClr val="bg1"/>
                </a:solidFill>
                <a:effectLst/>
                <a:highlight>
                  <a:srgbClr val="FFFF00"/>
                </a:highlight>
                <a:latin typeface="+mj-lt"/>
              </a:rPr>
              <a:t>JSON Web Token</a:t>
            </a:r>
            <a:r>
              <a:rPr lang="en-US" sz="2000" b="0" i="0" dirty="0">
                <a:solidFill>
                  <a:schemeClr val="bg1"/>
                </a:solidFill>
                <a:effectLst/>
                <a:highlight>
                  <a:srgbClr val="FFFF00"/>
                </a:highlight>
                <a:latin typeface="+mj-lt"/>
              </a:rPr>
              <a:t>  is a </a:t>
            </a:r>
            <a:r>
              <a:rPr lang="en-US" sz="2000" b="0" i="0" strike="noStrike" dirty="0">
                <a:solidFill>
                  <a:schemeClr val="bg1"/>
                </a:solidFill>
                <a:effectLst/>
                <a:highlight>
                  <a:srgbClr val="FFFF00"/>
                </a:highlight>
                <a:latin typeface="+mj-lt"/>
                <a:hlinkClick r:id="rId2" tooltip="Internet Standard">
                  <a:extLst>
                    <a:ext uri="{A12FA001-AC4F-418D-AE19-62706E023703}">
                      <ahyp:hlinkClr xmlns:ahyp="http://schemas.microsoft.com/office/drawing/2018/hyperlinkcolor" val="tx"/>
                    </a:ext>
                  </a:extLst>
                </a:hlinkClick>
              </a:rPr>
              <a:t>proposed Internet standard</a:t>
            </a:r>
            <a:r>
              <a:rPr lang="en-US" sz="2000" b="0" i="0" dirty="0">
                <a:solidFill>
                  <a:schemeClr val="bg1"/>
                </a:solidFill>
                <a:effectLst/>
                <a:highlight>
                  <a:srgbClr val="FFFF00"/>
                </a:highlight>
                <a:latin typeface="+mj-lt"/>
              </a:rPr>
              <a:t> for creating data with optional </a:t>
            </a:r>
          </a:p>
          <a:p>
            <a:pPr marL="0" indent="0">
              <a:lnSpc>
                <a:spcPct val="100000"/>
              </a:lnSpc>
              <a:buNone/>
            </a:pPr>
            <a:r>
              <a:rPr lang="en-US" sz="2000" b="0" i="0" u="none" strike="noStrike" dirty="0">
                <a:solidFill>
                  <a:schemeClr val="bg1"/>
                </a:solidFill>
                <a:effectLst/>
                <a:highlight>
                  <a:srgbClr val="FFFF00"/>
                </a:highlight>
                <a:latin typeface="+mj-lt"/>
                <a:hlinkClick r:id="rId3" tooltip="Signature (cryptography)">
                  <a:extLst>
                    <a:ext uri="{A12FA001-AC4F-418D-AE19-62706E023703}">
                      <ahyp:hlinkClr xmlns:ahyp="http://schemas.microsoft.com/office/drawing/2018/hyperlinkcolor" val="tx"/>
                    </a:ext>
                  </a:extLst>
                </a:hlinkClick>
              </a:rPr>
              <a:t>signature</a:t>
            </a:r>
            <a:r>
              <a:rPr lang="en-US" sz="2000" b="0" i="0" dirty="0">
                <a:solidFill>
                  <a:schemeClr val="bg1"/>
                </a:solidFill>
                <a:effectLst/>
                <a:highlight>
                  <a:srgbClr val="FFFF00"/>
                </a:highlight>
                <a:latin typeface="+mj-lt"/>
              </a:rPr>
              <a:t> and/or optional </a:t>
            </a:r>
            <a:r>
              <a:rPr lang="en-US" sz="2000" b="0" i="0" u="none" strike="noStrike" dirty="0">
                <a:solidFill>
                  <a:schemeClr val="bg1"/>
                </a:solidFill>
                <a:effectLst/>
                <a:highlight>
                  <a:srgbClr val="FFFF00"/>
                </a:highlight>
                <a:latin typeface="+mj-lt"/>
                <a:hlinkClick r:id="rId4" tooltip="Encryption">
                  <a:extLst>
                    <a:ext uri="{A12FA001-AC4F-418D-AE19-62706E023703}">
                      <ahyp:hlinkClr xmlns:ahyp="http://schemas.microsoft.com/office/drawing/2018/hyperlinkcolor" val="tx"/>
                    </a:ext>
                  </a:extLst>
                </a:hlinkClick>
              </a:rPr>
              <a:t>encryption</a:t>
            </a:r>
            <a:r>
              <a:rPr lang="en-US" sz="2000" b="0" i="0" dirty="0">
                <a:solidFill>
                  <a:schemeClr val="bg1"/>
                </a:solidFill>
                <a:effectLst/>
                <a:highlight>
                  <a:srgbClr val="FFFF00"/>
                </a:highlight>
                <a:latin typeface="+mj-lt"/>
              </a:rPr>
              <a:t> whose </a:t>
            </a:r>
            <a:r>
              <a:rPr lang="en-US" sz="2000" b="0" i="0" u="none" strike="noStrike" dirty="0">
                <a:solidFill>
                  <a:schemeClr val="bg1"/>
                </a:solidFill>
                <a:effectLst/>
                <a:highlight>
                  <a:srgbClr val="FFFF00"/>
                </a:highlight>
                <a:latin typeface="+mj-lt"/>
                <a:hlinkClick r:id="rId5" tooltip="Payload (computing)">
                  <a:extLst>
                    <a:ext uri="{A12FA001-AC4F-418D-AE19-62706E023703}">
                      <ahyp:hlinkClr xmlns:ahyp="http://schemas.microsoft.com/office/drawing/2018/hyperlinkcolor" val="tx"/>
                    </a:ext>
                  </a:extLst>
                </a:hlinkClick>
              </a:rPr>
              <a:t>payload</a:t>
            </a:r>
            <a:r>
              <a:rPr lang="en-US" sz="2000" b="0" i="0" dirty="0">
                <a:solidFill>
                  <a:schemeClr val="bg1"/>
                </a:solidFill>
                <a:effectLst/>
                <a:highlight>
                  <a:srgbClr val="FFFF00"/>
                </a:highlight>
                <a:latin typeface="+mj-lt"/>
              </a:rPr>
              <a:t> holds </a:t>
            </a:r>
            <a:r>
              <a:rPr lang="en-US" sz="2000" b="0" i="0" u="none" strike="noStrike" dirty="0">
                <a:solidFill>
                  <a:schemeClr val="bg1"/>
                </a:solidFill>
                <a:effectLst/>
                <a:highlight>
                  <a:srgbClr val="FFFF00"/>
                </a:highlight>
                <a:latin typeface="+mj-lt"/>
                <a:hlinkClick r:id="rId6" tooltip="JSON">
                  <a:extLst>
                    <a:ext uri="{A12FA001-AC4F-418D-AE19-62706E023703}">
                      <ahyp:hlinkClr xmlns:ahyp="http://schemas.microsoft.com/office/drawing/2018/hyperlinkcolor" val="tx"/>
                    </a:ext>
                  </a:extLst>
                </a:hlinkClick>
              </a:rPr>
              <a:t>JSON</a:t>
            </a:r>
            <a:r>
              <a:rPr lang="en-US" sz="2000" b="0" i="0" dirty="0">
                <a:solidFill>
                  <a:schemeClr val="bg1"/>
                </a:solidFill>
                <a:effectLst/>
                <a:highlight>
                  <a:srgbClr val="FFFF00"/>
                </a:highlight>
                <a:latin typeface="+mj-lt"/>
              </a:rPr>
              <a:t> that asserts some </a:t>
            </a:r>
          </a:p>
          <a:p>
            <a:pPr marL="0" indent="0">
              <a:lnSpc>
                <a:spcPct val="100000"/>
              </a:lnSpc>
              <a:buNone/>
            </a:pPr>
            <a:r>
              <a:rPr lang="en-US" sz="2000" b="0" i="0" dirty="0">
                <a:solidFill>
                  <a:schemeClr val="bg1"/>
                </a:solidFill>
                <a:effectLst/>
                <a:highlight>
                  <a:srgbClr val="FFFF00"/>
                </a:highlight>
                <a:latin typeface="+mj-lt"/>
              </a:rPr>
              <a:t>number of </a:t>
            </a:r>
            <a:r>
              <a:rPr lang="en-US" sz="2000" b="0" i="0" u="none" strike="noStrike" dirty="0">
                <a:solidFill>
                  <a:schemeClr val="bg1"/>
                </a:solidFill>
                <a:effectLst/>
                <a:highlight>
                  <a:srgbClr val="FFFF00"/>
                </a:highlight>
                <a:latin typeface="+mj-lt"/>
                <a:hlinkClick r:id="rId7" tooltip="Claims-based identity">
                  <a:extLst>
                    <a:ext uri="{A12FA001-AC4F-418D-AE19-62706E023703}">
                      <ahyp:hlinkClr xmlns:ahyp="http://schemas.microsoft.com/office/drawing/2018/hyperlinkcolor" val="tx"/>
                    </a:ext>
                  </a:extLst>
                </a:hlinkClick>
              </a:rPr>
              <a:t>claims</a:t>
            </a:r>
            <a:r>
              <a:rPr lang="en-US" sz="2000" b="0" i="0" dirty="0">
                <a:solidFill>
                  <a:schemeClr val="bg1"/>
                </a:solidFill>
                <a:effectLst/>
                <a:highlight>
                  <a:srgbClr val="FFFF00"/>
                </a:highlight>
                <a:latin typeface="+mj-lt"/>
              </a:rPr>
              <a:t>. The tokens are signed either using a private secret or a </a:t>
            </a:r>
            <a:r>
              <a:rPr lang="en-US" sz="2000" b="0" i="0" u="none" strike="noStrike" dirty="0">
                <a:solidFill>
                  <a:schemeClr val="bg1"/>
                </a:solidFill>
                <a:effectLst/>
                <a:highlight>
                  <a:srgbClr val="FFFF00"/>
                </a:highlight>
                <a:latin typeface="+mj-lt"/>
                <a:hlinkClick r:id="rId8" tooltip="Public-key cryptography">
                  <a:extLst>
                    <a:ext uri="{A12FA001-AC4F-418D-AE19-62706E023703}">
                      <ahyp:hlinkClr xmlns:ahyp="http://schemas.microsoft.com/office/drawing/2018/hyperlinkcolor" val="tx"/>
                    </a:ext>
                  </a:extLst>
                </a:hlinkClick>
              </a:rPr>
              <a:t>public/private key</a:t>
            </a:r>
            <a:r>
              <a:rPr lang="en-US" sz="2000" b="0" i="0" dirty="0">
                <a:solidFill>
                  <a:schemeClr val="bg1"/>
                </a:solidFill>
                <a:effectLst/>
                <a:highlight>
                  <a:srgbClr val="FFFF00"/>
                </a:highlight>
                <a:latin typeface="+mj-lt"/>
              </a:rPr>
              <a:t>.</a:t>
            </a:r>
          </a:p>
          <a:p>
            <a:pPr marL="0" indent="0">
              <a:lnSpc>
                <a:spcPct val="100000"/>
              </a:lnSpc>
              <a:buNone/>
            </a:pPr>
            <a:r>
              <a:rPr lang="en-US" sz="2000" b="0" i="0" dirty="0">
                <a:solidFill>
                  <a:schemeClr val="bg1"/>
                </a:solidFill>
                <a:effectLst/>
                <a:latin typeface="+mj-lt"/>
              </a:rPr>
              <a:t>Here are some scenarios where JSON Web Tokens are useful</a:t>
            </a:r>
            <a:r>
              <a:rPr lang="en-US" sz="1600" dirty="0">
                <a:solidFill>
                  <a:srgbClr val="5C666F"/>
                </a:solidFill>
                <a:latin typeface="fakt-web"/>
              </a:rPr>
              <a:t>:-</a:t>
            </a:r>
            <a:br>
              <a:rPr lang="en-US" sz="1600" dirty="0">
                <a:solidFill>
                  <a:srgbClr val="5C666F"/>
                </a:solidFill>
                <a:latin typeface="fakt-web"/>
              </a:rPr>
            </a:br>
            <a:endParaRPr lang="en-US" sz="1600" dirty="0">
              <a:solidFill>
                <a:srgbClr val="5C666F"/>
              </a:solidFill>
              <a:latin typeface="fakt-web"/>
            </a:endParaRPr>
          </a:p>
          <a:p>
            <a:pPr>
              <a:lnSpc>
                <a:spcPct val="100000"/>
              </a:lnSpc>
            </a:pPr>
            <a:r>
              <a:rPr lang="en-US" sz="2000" b="1" i="0" dirty="0">
                <a:solidFill>
                  <a:schemeClr val="bg1"/>
                </a:solidFill>
                <a:effectLst/>
              </a:rPr>
              <a:t>Authorization</a:t>
            </a:r>
            <a:r>
              <a:rPr lang="en-US" sz="2000" b="0" i="0" dirty="0">
                <a:solidFill>
                  <a:schemeClr val="bg1"/>
                </a:solidFill>
                <a:effectLst/>
              </a:rPr>
              <a:t>: This is the most common scenario for using JWT. Once the user is logged in, each subsequent request will include the JWT, allowing the user to access routes, services, and resources that are permitted with that token.</a:t>
            </a:r>
          </a:p>
          <a:p>
            <a:pPr marL="0" indent="0">
              <a:lnSpc>
                <a:spcPct val="100000"/>
              </a:lnSpc>
              <a:buNone/>
            </a:pPr>
            <a:endParaRPr lang="en-US" sz="2000" b="0" i="0" dirty="0">
              <a:solidFill>
                <a:schemeClr val="bg1"/>
              </a:solidFill>
              <a:effectLst/>
            </a:endParaRPr>
          </a:p>
          <a:p>
            <a:pPr>
              <a:lnSpc>
                <a:spcPct val="100000"/>
              </a:lnSpc>
            </a:pPr>
            <a:r>
              <a:rPr lang="en-US" sz="2000" b="1" i="0" dirty="0">
                <a:solidFill>
                  <a:schemeClr val="bg1"/>
                </a:solidFill>
                <a:effectLst/>
              </a:rPr>
              <a:t>Information Exchange</a:t>
            </a:r>
            <a:r>
              <a:rPr lang="en-US" sz="2000" b="0" i="0" dirty="0">
                <a:solidFill>
                  <a:schemeClr val="bg1"/>
                </a:solidFill>
                <a:effectLst/>
              </a:rPr>
              <a:t>: JSON Web Tokens are a good way of securely transmitting information between parties. Because JWTs can be signed—for example, using public/private key pairs—you can be sure the senders are who they say they are.</a:t>
            </a:r>
            <a:endParaRPr lang="en-US" sz="2000" dirty="0">
              <a:solidFill>
                <a:schemeClr val="bg1"/>
              </a:solidFill>
              <a:highlight>
                <a:srgbClr val="FFFF00"/>
              </a:highlight>
            </a:endParaRPr>
          </a:p>
        </p:txBody>
      </p:sp>
      <p:pic>
        <p:nvPicPr>
          <p:cNvPr id="5" name="Picture 4">
            <a:extLst>
              <a:ext uri="{FF2B5EF4-FFF2-40B4-BE49-F238E27FC236}">
                <a16:creationId xmlns:a16="http://schemas.microsoft.com/office/drawing/2014/main" id="{6C22AA77-161C-9D12-AF4A-02B868402D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75129" y="2036428"/>
            <a:ext cx="2776386" cy="1392572"/>
          </a:xfrm>
          <a:prstGeom prst="rect">
            <a:avLst/>
          </a:prstGeom>
        </p:spPr>
      </p:pic>
    </p:spTree>
    <p:extLst>
      <p:ext uri="{BB962C8B-B14F-4D97-AF65-F5344CB8AC3E}">
        <p14:creationId xmlns:p14="http://schemas.microsoft.com/office/powerpoint/2010/main" val="2681355882"/>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ED417-C8A7-7C2A-96A2-8BFF77505B85}"/>
              </a:ext>
            </a:extLst>
          </p:cNvPr>
          <p:cNvSpPr>
            <a:spLocks noGrp="1"/>
          </p:cNvSpPr>
          <p:nvPr>
            <p:ph type="title"/>
          </p:nvPr>
        </p:nvSpPr>
        <p:spPr>
          <a:xfrm>
            <a:off x="1141413" y="100668"/>
            <a:ext cx="9905998" cy="650147"/>
          </a:xfrm>
        </p:spPr>
        <p:txBody>
          <a:bodyPr/>
          <a:lstStyle/>
          <a:p>
            <a:r>
              <a:rPr lang="en-IN" dirty="0"/>
              <a:t>                        Database:-</a:t>
            </a:r>
            <a:r>
              <a:rPr lang="en-IN" dirty="0">
                <a:solidFill>
                  <a:srgbClr val="FF0000"/>
                </a:solidFill>
              </a:rPr>
              <a:t>my-</a:t>
            </a:r>
            <a:r>
              <a:rPr lang="en-IN" dirty="0" err="1">
                <a:solidFill>
                  <a:srgbClr val="FF0000"/>
                </a:solidFill>
              </a:rPr>
              <a:t>sql</a:t>
            </a:r>
            <a:endParaRPr lang="en-IN" dirty="0">
              <a:solidFill>
                <a:srgbClr val="FF0000"/>
              </a:solidFill>
            </a:endParaRPr>
          </a:p>
        </p:txBody>
      </p:sp>
      <p:sp>
        <p:nvSpPr>
          <p:cNvPr id="3" name="Content Placeholder 2">
            <a:extLst>
              <a:ext uri="{FF2B5EF4-FFF2-40B4-BE49-F238E27FC236}">
                <a16:creationId xmlns:a16="http://schemas.microsoft.com/office/drawing/2014/main" id="{2A03DA13-8FE3-598C-2B51-12E387512612}"/>
              </a:ext>
            </a:extLst>
          </p:cNvPr>
          <p:cNvSpPr>
            <a:spLocks noGrp="1"/>
          </p:cNvSpPr>
          <p:nvPr>
            <p:ph idx="1"/>
          </p:nvPr>
        </p:nvSpPr>
        <p:spPr>
          <a:xfrm>
            <a:off x="747130" y="1216404"/>
            <a:ext cx="9905999" cy="4899170"/>
          </a:xfrm>
        </p:spPr>
        <p:txBody>
          <a:bodyPr>
            <a:normAutofit fontScale="92500" lnSpcReduction="20000"/>
          </a:bodyPr>
          <a:lstStyle/>
          <a:p>
            <a:pPr marL="0" indent="0">
              <a:buNone/>
            </a:pPr>
            <a:r>
              <a:rPr lang="en-US" sz="2200" b="0" i="0" dirty="0">
                <a:solidFill>
                  <a:schemeClr val="bg1"/>
                </a:solidFill>
                <a:effectLst/>
                <a:highlight>
                  <a:srgbClr val="FFFF00"/>
                </a:highlight>
                <a:cs typeface="Times New Roman" panose="02020603050405020304" pitchFamily="18" charset="0"/>
              </a:rPr>
              <a:t>MySQL, the most popular Open Source SQL database management</a:t>
            </a:r>
          </a:p>
          <a:p>
            <a:pPr marL="0" indent="0">
              <a:buNone/>
            </a:pPr>
            <a:r>
              <a:rPr lang="en-US" sz="2200" b="0" i="0" dirty="0">
                <a:solidFill>
                  <a:schemeClr val="bg1"/>
                </a:solidFill>
                <a:effectLst/>
                <a:highlight>
                  <a:srgbClr val="FFFF00"/>
                </a:highlight>
                <a:cs typeface="Times New Roman" panose="02020603050405020304" pitchFamily="18" charset="0"/>
              </a:rPr>
              <a:t> system, is developed, </a:t>
            </a:r>
            <a:r>
              <a:rPr lang="en-US" sz="2200" b="0" i="0" dirty="0">
                <a:solidFill>
                  <a:schemeClr val="bg1"/>
                </a:solidFill>
                <a:effectLst/>
                <a:highlight>
                  <a:srgbClr val="FFFF00"/>
                </a:highlight>
                <a:ea typeface="Roboto" panose="02000000000000000000" pitchFamily="2" charset="0"/>
                <a:cs typeface="Times New Roman" panose="02020603050405020304" pitchFamily="18" charset="0"/>
              </a:rPr>
              <a:t>distributed</a:t>
            </a:r>
            <a:r>
              <a:rPr lang="en-US" sz="2200" b="0" i="0" dirty="0">
                <a:solidFill>
                  <a:schemeClr val="bg1"/>
                </a:solidFill>
                <a:effectLst/>
                <a:highlight>
                  <a:srgbClr val="FFFF00"/>
                </a:highlight>
                <a:cs typeface="Times New Roman" panose="02020603050405020304" pitchFamily="18" charset="0"/>
              </a:rPr>
              <a:t> supported by Oracle Corporation.</a:t>
            </a:r>
          </a:p>
          <a:p>
            <a:pPr marL="0" indent="0">
              <a:buNone/>
            </a:pPr>
            <a:r>
              <a:rPr lang="en-US" sz="2200" dirty="0">
                <a:solidFill>
                  <a:schemeClr val="bg1"/>
                </a:solidFill>
              </a:rPr>
              <a:t>Some Of the features are:</a:t>
            </a:r>
          </a:p>
          <a:p>
            <a:r>
              <a:rPr lang="en-US" sz="2200" b="0" i="0" dirty="0">
                <a:solidFill>
                  <a:schemeClr val="bg1"/>
                </a:solidFill>
                <a:effectLst/>
              </a:rPr>
              <a:t>Works on many different platforms.</a:t>
            </a:r>
          </a:p>
          <a:p>
            <a:r>
              <a:rPr lang="en-US" sz="2200" b="0" i="0" dirty="0">
                <a:solidFill>
                  <a:schemeClr val="bg1"/>
                </a:solidFill>
                <a:effectLst/>
              </a:rPr>
              <a:t>Written in C and C++.</a:t>
            </a:r>
          </a:p>
          <a:p>
            <a:pPr algn="l" fontAlgn="base">
              <a:buFont typeface="Arial" panose="020B0604020202020204" pitchFamily="34" charset="0"/>
              <a:buChar char="•"/>
            </a:pPr>
            <a:r>
              <a:rPr lang="en-US" sz="2200" b="0" i="0" dirty="0">
                <a:solidFill>
                  <a:schemeClr val="bg1"/>
                </a:solidFill>
                <a:effectLst/>
              </a:rPr>
              <a:t>Uses multi-layered server design with independent modules.</a:t>
            </a:r>
          </a:p>
          <a:p>
            <a:pPr algn="l" fontAlgn="base">
              <a:buFont typeface="Arial" panose="020B0604020202020204" pitchFamily="34" charset="0"/>
              <a:buChar char="•"/>
            </a:pPr>
            <a:r>
              <a:rPr lang="en-US" sz="2200" b="0" i="0" dirty="0">
                <a:solidFill>
                  <a:schemeClr val="bg1"/>
                </a:solidFill>
                <a:effectLst/>
              </a:rPr>
              <a:t>Designed to be fully multithreaded using kernel threads, to easily use multiple CPUs if they are available.</a:t>
            </a:r>
          </a:p>
          <a:p>
            <a:pPr algn="l" fontAlgn="base">
              <a:buFont typeface="Arial" panose="020B0604020202020204" pitchFamily="34" charset="0"/>
              <a:buChar char="•"/>
            </a:pPr>
            <a:r>
              <a:rPr lang="en-US" sz="2200" b="0" i="0" dirty="0">
                <a:solidFill>
                  <a:schemeClr val="bg1"/>
                </a:solidFill>
                <a:effectLst/>
              </a:rPr>
              <a:t>Provides transactional and non-transactional storage engines.</a:t>
            </a:r>
          </a:p>
          <a:p>
            <a:pPr algn="l" fontAlgn="base">
              <a:buFont typeface="Arial" panose="020B0604020202020204" pitchFamily="34" charset="0"/>
              <a:buChar char="•"/>
            </a:pPr>
            <a:r>
              <a:rPr lang="en-US" sz="2200" b="0" i="0" dirty="0">
                <a:solidFill>
                  <a:schemeClr val="bg1"/>
                </a:solidFill>
                <a:effectLst/>
              </a:rPr>
              <a:t>Uses a very fast thread-based memory allocation system.</a:t>
            </a:r>
          </a:p>
          <a:p>
            <a:br>
              <a:rPr lang="en-US" sz="1600" dirty="0"/>
            </a:br>
            <a:endParaRPr lang="en-US" sz="2000" b="0" i="0" dirty="0">
              <a:solidFill>
                <a:schemeClr val="bg1"/>
              </a:solidFill>
              <a:effectLst/>
            </a:endParaRPr>
          </a:p>
          <a:p>
            <a:pPr marL="0" indent="0">
              <a:buNone/>
            </a:pPr>
            <a:endParaRPr lang="en-IN" sz="2000" dirty="0"/>
          </a:p>
        </p:txBody>
      </p:sp>
      <p:pic>
        <p:nvPicPr>
          <p:cNvPr id="5" name="Picture 4">
            <a:extLst>
              <a:ext uri="{FF2B5EF4-FFF2-40B4-BE49-F238E27FC236}">
                <a16:creationId xmlns:a16="http://schemas.microsoft.com/office/drawing/2014/main" id="{AC6AD7E7-DEE2-E8AA-6B47-213501624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2129" y="1825348"/>
            <a:ext cx="3448050" cy="1599457"/>
          </a:xfrm>
          <a:prstGeom prst="rect">
            <a:avLst/>
          </a:prstGeom>
        </p:spPr>
      </p:pic>
    </p:spTree>
    <p:extLst>
      <p:ext uri="{BB962C8B-B14F-4D97-AF65-F5344CB8AC3E}">
        <p14:creationId xmlns:p14="http://schemas.microsoft.com/office/powerpoint/2010/main" val="721634792"/>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5BE7-2FB9-B4AE-99E0-F05E48CCDD06}"/>
              </a:ext>
            </a:extLst>
          </p:cNvPr>
          <p:cNvSpPr>
            <a:spLocks noGrp="1"/>
          </p:cNvSpPr>
          <p:nvPr>
            <p:ph type="title"/>
          </p:nvPr>
        </p:nvSpPr>
        <p:spPr>
          <a:xfrm>
            <a:off x="3607264" y="-275922"/>
            <a:ext cx="3372375" cy="931179"/>
          </a:xfrm>
        </p:spPr>
        <p:txBody>
          <a:bodyPr/>
          <a:lstStyle/>
          <a:p>
            <a:r>
              <a:rPr lang="en-IN" dirty="0"/>
              <a:t>	</a:t>
            </a:r>
            <a:r>
              <a:rPr lang="en-IN" sz="2400" dirty="0"/>
              <a:t>Screenshots</a:t>
            </a:r>
          </a:p>
        </p:txBody>
      </p:sp>
      <p:pic>
        <p:nvPicPr>
          <p:cNvPr id="5" name="Content Placeholder 4">
            <a:extLst>
              <a:ext uri="{FF2B5EF4-FFF2-40B4-BE49-F238E27FC236}">
                <a16:creationId xmlns:a16="http://schemas.microsoft.com/office/drawing/2014/main" id="{C37699C3-8BEA-FF23-4DC3-F3A8626474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348" y="570613"/>
            <a:ext cx="9966121" cy="5605942"/>
          </a:xfrm>
        </p:spPr>
      </p:pic>
      <p:sp>
        <p:nvSpPr>
          <p:cNvPr id="6" name="TextBox 5">
            <a:extLst>
              <a:ext uri="{FF2B5EF4-FFF2-40B4-BE49-F238E27FC236}">
                <a16:creationId xmlns:a16="http://schemas.microsoft.com/office/drawing/2014/main" id="{EE9EAFC1-D4F0-64E4-6703-79D1F8B9BD63}"/>
              </a:ext>
            </a:extLst>
          </p:cNvPr>
          <p:cNvSpPr txBox="1"/>
          <p:nvPr/>
        </p:nvSpPr>
        <p:spPr>
          <a:xfrm>
            <a:off x="5300237" y="6091910"/>
            <a:ext cx="1591526" cy="461665"/>
          </a:xfrm>
          <a:prstGeom prst="rect">
            <a:avLst/>
          </a:prstGeom>
          <a:noFill/>
        </p:spPr>
        <p:txBody>
          <a:bodyPr wrap="none" rtlCol="0">
            <a:spAutoFit/>
          </a:bodyPr>
          <a:lstStyle/>
          <a:p>
            <a:r>
              <a:rPr lang="en-IN" sz="2400" dirty="0">
                <a:solidFill>
                  <a:schemeClr val="bg1"/>
                </a:solidFill>
                <a:highlight>
                  <a:srgbClr val="00FFFF"/>
                </a:highlight>
              </a:rPr>
              <a:t>Home Page</a:t>
            </a:r>
          </a:p>
        </p:txBody>
      </p:sp>
    </p:spTree>
    <p:extLst>
      <p:ext uri="{BB962C8B-B14F-4D97-AF65-F5344CB8AC3E}">
        <p14:creationId xmlns:p14="http://schemas.microsoft.com/office/powerpoint/2010/main" val="3845010821"/>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1D3B7-DC25-7CEB-577D-D7B053258B5A}"/>
              </a:ext>
            </a:extLst>
          </p:cNvPr>
          <p:cNvSpPr>
            <a:spLocks noGrp="1"/>
          </p:cNvSpPr>
          <p:nvPr>
            <p:ph idx="1"/>
          </p:nvPr>
        </p:nvSpPr>
        <p:spPr>
          <a:xfrm>
            <a:off x="1187296" y="345185"/>
            <a:ext cx="9994339" cy="6181449"/>
          </a:xfrm>
        </p:spPr>
        <p:txBody>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                                                  Login Page</a:t>
            </a:r>
          </a:p>
        </p:txBody>
      </p:sp>
      <p:pic>
        <p:nvPicPr>
          <p:cNvPr id="5" name="Picture 4">
            <a:extLst>
              <a:ext uri="{FF2B5EF4-FFF2-40B4-BE49-F238E27FC236}">
                <a16:creationId xmlns:a16="http://schemas.microsoft.com/office/drawing/2014/main" id="{AFF401C0-466B-120B-D35B-4810FB2FE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295" y="167781"/>
            <a:ext cx="10146231" cy="5914238"/>
          </a:xfrm>
          <a:prstGeom prst="rect">
            <a:avLst/>
          </a:prstGeom>
        </p:spPr>
      </p:pic>
    </p:spTree>
    <p:extLst>
      <p:ext uri="{BB962C8B-B14F-4D97-AF65-F5344CB8AC3E}">
        <p14:creationId xmlns:p14="http://schemas.microsoft.com/office/powerpoint/2010/main" val="3465886044"/>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2DDDC7-269E-7F4C-9481-60898B109399}"/>
              </a:ext>
            </a:extLst>
          </p:cNvPr>
          <p:cNvSpPr>
            <a:spLocks noGrp="1"/>
          </p:cNvSpPr>
          <p:nvPr>
            <p:ph idx="1"/>
          </p:nvPr>
        </p:nvSpPr>
        <p:spPr>
          <a:xfrm>
            <a:off x="1140904" y="411060"/>
            <a:ext cx="9906508" cy="6291744"/>
          </a:xfrm>
        </p:spPr>
        <p:txBody>
          <a:bodyPr>
            <a:normAutofit fontScale="32500" lnSpcReduction="20000"/>
          </a:bodyPr>
          <a:lstStyle/>
          <a:p>
            <a:endParaRPr lang="en-IN" dirty="0"/>
          </a:p>
          <a:p>
            <a:endParaRPr lang="en-IN" dirty="0"/>
          </a:p>
          <a:p>
            <a:endParaRPr lang="en-IN" dirty="0"/>
          </a:p>
          <a:p>
            <a:endParaRPr lang="en-IN" dirty="0"/>
          </a:p>
          <a:p>
            <a:endParaRPr lang="en-IN" dirty="0"/>
          </a:p>
          <a:p>
            <a:endParaRPr lang="en-IN" dirty="0"/>
          </a:p>
          <a:p>
            <a:endParaRPr lang="en-IN" dirty="0"/>
          </a:p>
          <a:p>
            <a:pPr marL="0" indent="0">
              <a:buNone/>
            </a:pPr>
            <a:endParaRPr lang="en-IN" dirty="0"/>
          </a:p>
          <a:p>
            <a:pPr marL="0" indent="0">
              <a:buNone/>
            </a:pPr>
            <a:endParaRPr lang="en-IN" dirty="0"/>
          </a:p>
          <a:p>
            <a:pPr marL="0" indent="0">
              <a:buNone/>
            </a:pPr>
            <a:r>
              <a:rPr lang="en-IN" dirty="0"/>
              <a:t>                                            </a:t>
            </a:r>
          </a:p>
          <a:p>
            <a:pPr marL="0" indent="0">
              <a:buNone/>
            </a:pPr>
            <a:endParaRPr lang="en-IN" dirty="0"/>
          </a:p>
          <a:p>
            <a:pPr marL="0" indent="0">
              <a:buNone/>
            </a:pPr>
            <a:endParaRPr lang="en-IN" dirty="0"/>
          </a:p>
          <a:p>
            <a:pPr marL="0" indent="0">
              <a:buNone/>
            </a:pPr>
            <a:r>
              <a:rPr lang="en-IN" dirty="0"/>
              <a:t>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sz="5500" dirty="0"/>
              <a:t>                                                                     </a:t>
            </a:r>
          </a:p>
          <a:p>
            <a:pPr marL="0" indent="0">
              <a:buNone/>
            </a:pPr>
            <a:r>
              <a:rPr lang="en-IN" sz="6200" dirty="0"/>
              <a:t>                                                                Sign Up</a:t>
            </a:r>
          </a:p>
        </p:txBody>
      </p:sp>
      <p:pic>
        <p:nvPicPr>
          <p:cNvPr id="7" name="Picture 6">
            <a:extLst>
              <a:ext uri="{FF2B5EF4-FFF2-40B4-BE49-F238E27FC236}">
                <a16:creationId xmlns:a16="http://schemas.microsoft.com/office/drawing/2014/main" id="{E1D06DA5-3B57-EF68-E862-B2DC79272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082" y="297809"/>
            <a:ext cx="10224334" cy="5733875"/>
          </a:xfrm>
          <a:prstGeom prst="rect">
            <a:avLst/>
          </a:prstGeom>
        </p:spPr>
      </p:pic>
    </p:spTree>
    <p:extLst>
      <p:ext uri="{BB962C8B-B14F-4D97-AF65-F5344CB8AC3E}">
        <p14:creationId xmlns:p14="http://schemas.microsoft.com/office/powerpoint/2010/main" val="1432222038"/>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FC2A-D8E2-57D8-79DF-2BC951A329A1}"/>
              </a:ext>
            </a:extLst>
          </p:cNvPr>
          <p:cNvSpPr>
            <a:spLocks noGrp="1"/>
          </p:cNvSpPr>
          <p:nvPr>
            <p:ph type="title"/>
          </p:nvPr>
        </p:nvSpPr>
        <p:spPr>
          <a:xfrm>
            <a:off x="1141456" y="609599"/>
            <a:ext cx="9905955" cy="4901967"/>
          </a:xfrm>
        </p:spPr>
        <p:txBody>
          <a:bodyPr/>
          <a:lstStyle/>
          <a:p>
            <a:endParaRPr lang="en-IN" dirty="0"/>
          </a:p>
        </p:txBody>
      </p:sp>
      <p:sp>
        <p:nvSpPr>
          <p:cNvPr id="3" name="Text Placeholder 2">
            <a:extLst>
              <a:ext uri="{FF2B5EF4-FFF2-40B4-BE49-F238E27FC236}">
                <a16:creationId xmlns:a16="http://schemas.microsoft.com/office/drawing/2014/main" id="{03150884-2DF1-FA35-AF87-81C561E8C9CC}"/>
              </a:ext>
            </a:extLst>
          </p:cNvPr>
          <p:cNvSpPr>
            <a:spLocks noGrp="1"/>
          </p:cNvSpPr>
          <p:nvPr>
            <p:ph type="body" sz="half" idx="2"/>
          </p:nvPr>
        </p:nvSpPr>
        <p:spPr>
          <a:xfrm>
            <a:off x="1142952" y="6068037"/>
            <a:ext cx="9904459" cy="458597"/>
          </a:xfrm>
        </p:spPr>
        <p:txBody>
          <a:bodyPr>
            <a:normAutofit/>
          </a:bodyPr>
          <a:lstStyle/>
          <a:p>
            <a:r>
              <a:rPr lang="en-IN" dirty="0"/>
              <a:t>                                                                      </a:t>
            </a:r>
            <a:r>
              <a:rPr lang="en-IN" sz="2000" dirty="0"/>
              <a:t>Admin Home</a:t>
            </a:r>
          </a:p>
        </p:txBody>
      </p:sp>
      <p:pic>
        <p:nvPicPr>
          <p:cNvPr id="5" name="Picture 4">
            <a:extLst>
              <a:ext uri="{FF2B5EF4-FFF2-40B4-BE49-F238E27FC236}">
                <a16:creationId xmlns:a16="http://schemas.microsoft.com/office/drawing/2014/main" id="{BE27FC5A-2FAD-AB74-645B-3AC1F90B5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0" y="184558"/>
            <a:ext cx="10259229" cy="5883479"/>
          </a:xfrm>
          <a:prstGeom prst="rect">
            <a:avLst/>
          </a:prstGeom>
        </p:spPr>
      </p:pic>
    </p:spTree>
    <p:extLst>
      <p:ext uri="{BB962C8B-B14F-4D97-AF65-F5344CB8AC3E}">
        <p14:creationId xmlns:p14="http://schemas.microsoft.com/office/powerpoint/2010/main" val="1277218098"/>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C09EF-96EE-0779-D0AA-4EF2C78FC7E0}"/>
              </a:ext>
            </a:extLst>
          </p:cNvPr>
          <p:cNvSpPr>
            <a:spLocks noGrp="1"/>
          </p:cNvSpPr>
          <p:nvPr>
            <p:ph type="title"/>
          </p:nvPr>
        </p:nvSpPr>
        <p:spPr>
          <a:xfrm>
            <a:off x="1141456" y="609600"/>
            <a:ext cx="9905955" cy="4876800"/>
          </a:xfrm>
        </p:spPr>
        <p:txBody>
          <a:bodyPr/>
          <a:lstStyle/>
          <a:p>
            <a:endParaRPr lang="en-IN" dirty="0"/>
          </a:p>
        </p:txBody>
      </p:sp>
      <p:sp>
        <p:nvSpPr>
          <p:cNvPr id="3" name="Text Placeholder 2">
            <a:extLst>
              <a:ext uri="{FF2B5EF4-FFF2-40B4-BE49-F238E27FC236}">
                <a16:creationId xmlns:a16="http://schemas.microsoft.com/office/drawing/2014/main" id="{110433BC-0A88-1725-7AF2-EDE3477BF641}"/>
              </a:ext>
            </a:extLst>
          </p:cNvPr>
          <p:cNvSpPr>
            <a:spLocks noGrp="1"/>
          </p:cNvSpPr>
          <p:nvPr>
            <p:ph type="body" sz="half" idx="2"/>
          </p:nvPr>
        </p:nvSpPr>
        <p:spPr>
          <a:xfrm>
            <a:off x="1262217" y="5982445"/>
            <a:ext cx="9904459" cy="529206"/>
          </a:xfrm>
        </p:spPr>
        <p:txBody>
          <a:bodyPr>
            <a:normAutofit/>
          </a:bodyPr>
          <a:lstStyle/>
          <a:p>
            <a:r>
              <a:rPr lang="en-IN" dirty="0"/>
              <a:t>                                                               </a:t>
            </a:r>
            <a:r>
              <a:rPr lang="en-IN" sz="2000" dirty="0"/>
              <a:t>Survey Description</a:t>
            </a:r>
          </a:p>
        </p:txBody>
      </p:sp>
      <p:pic>
        <p:nvPicPr>
          <p:cNvPr id="5" name="Picture 4">
            <a:extLst>
              <a:ext uri="{FF2B5EF4-FFF2-40B4-BE49-F238E27FC236}">
                <a16:creationId xmlns:a16="http://schemas.microsoft.com/office/drawing/2014/main" id="{E55F020E-5662-D17E-634F-7BE9EE7AE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56" y="282761"/>
            <a:ext cx="10232701" cy="5775185"/>
          </a:xfrm>
          <a:prstGeom prst="rect">
            <a:avLst/>
          </a:prstGeom>
        </p:spPr>
      </p:pic>
    </p:spTree>
    <p:extLst>
      <p:ext uri="{BB962C8B-B14F-4D97-AF65-F5344CB8AC3E}">
        <p14:creationId xmlns:p14="http://schemas.microsoft.com/office/powerpoint/2010/main" val="3387505233"/>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43CC-5FF5-FCEA-85D5-3FBCF70643A9}"/>
              </a:ext>
            </a:extLst>
          </p:cNvPr>
          <p:cNvSpPr>
            <a:spLocks noGrp="1"/>
          </p:cNvSpPr>
          <p:nvPr>
            <p:ph type="title"/>
          </p:nvPr>
        </p:nvSpPr>
        <p:spPr>
          <a:xfrm>
            <a:off x="1409860" y="190680"/>
            <a:ext cx="9905998" cy="1302561"/>
          </a:xfrm>
        </p:spPr>
        <p:txBody>
          <a:bodyPr/>
          <a:lstStyle/>
          <a:p>
            <a:r>
              <a:rPr lang="en-IN" b="0" dirty="0">
                <a:solidFill>
                  <a:srgbClr val="FFFF00"/>
                </a:solidFill>
                <a:effectLst/>
                <a:latin typeface="Consolas" panose="020B0609020204030204" pitchFamily="49" charset="0"/>
              </a:rPr>
              <a:t>         </a:t>
            </a:r>
            <a:r>
              <a:rPr lang="hi-IN" b="0" dirty="0">
                <a:solidFill>
                  <a:srgbClr val="FFFF00"/>
                </a:solidFill>
                <a:effectLst/>
                <a:latin typeface="Consolas" panose="020B0609020204030204" pitchFamily="49" charset="0"/>
              </a:rPr>
              <a:t>अवलोकनम् </a:t>
            </a:r>
            <a:r>
              <a:rPr lang="en-IN" b="0" dirty="0">
                <a:solidFill>
                  <a:srgbClr val="FFFF00"/>
                </a:solidFill>
                <a:effectLst/>
                <a:latin typeface="Consolas" panose="020B0609020204030204" pitchFamily="49" charset="0"/>
              </a:rPr>
              <a:t>Niriksha</a:t>
            </a:r>
            <a:br>
              <a:rPr lang="en-IN" b="0" dirty="0">
                <a:solidFill>
                  <a:srgbClr val="D4D4D4"/>
                </a:solidFill>
                <a:effectLst/>
                <a:latin typeface="Consolas" panose="020B0609020204030204" pitchFamily="49" charset="0"/>
              </a:rPr>
            </a:br>
            <a:endParaRPr lang="en-IN" dirty="0"/>
          </a:p>
        </p:txBody>
      </p:sp>
      <p:sp>
        <p:nvSpPr>
          <p:cNvPr id="3" name="Content Placeholder 2">
            <a:extLst>
              <a:ext uri="{FF2B5EF4-FFF2-40B4-BE49-F238E27FC236}">
                <a16:creationId xmlns:a16="http://schemas.microsoft.com/office/drawing/2014/main" id="{F2A407BE-8CC2-7B23-75E7-56A78F4BBBF0}"/>
              </a:ext>
            </a:extLst>
          </p:cNvPr>
          <p:cNvSpPr>
            <a:spLocks noGrp="1"/>
          </p:cNvSpPr>
          <p:nvPr>
            <p:ph idx="1"/>
          </p:nvPr>
        </p:nvSpPr>
        <p:spPr>
          <a:xfrm>
            <a:off x="1719743" y="1107347"/>
            <a:ext cx="8293915" cy="6354661"/>
          </a:xfrm>
        </p:spPr>
        <p:txBody>
          <a:bodyPr>
            <a:normAutofit fontScale="70000" lnSpcReduction="20000"/>
          </a:bodyPr>
          <a:lstStyle/>
          <a:p>
            <a:pPr marL="0" indent="0">
              <a:buNone/>
            </a:pPr>
            <a:r>
              <a:rPr lang="en-IN" sz="3100" dirty="0">
                <a:solidFill>
                  <a:schemeClr val="bg1"/>
                </a:solidFill>
              </a:rPr>
              <a:t>So where this name came from and what's the meaning of this NAME?</a:t>
            </a:r>
          </a:p>
          <a:p>
            <a:pPr marL="0" indent="0">
              <a:buNone/>
            </a:pPr>
            <a:endParaRPr lang="en-IN" sz="3100" dirty="0">
              <a:solidFill>
                <a:schemeClr val="bg1"/>
              </a:solidFill>
            </a:endParaRPr>
          </a:p>
          <a:p>
            <a:pPr>
              <a:buFont typeface="Wingdings" panose="05000000000000000000" pitchFamily="2" charset="2"/>
              <a:buChar char="Ø"/>
            </a:pPr>
            <a:r>
              <a:rPr lang="en-IN" sz="2900" dirty="0"/>
              <a:t>While doing the research for the project, I had this thing in my mind that I would name my project something cool and interesting. So, when the time came to select the name for the project website, there was a lot of research going on but name couldn’t be decided because all the name that were coming to mind were very common and they were not able to create an impact on the  reader.</a:t>
            </a:r>
          </a:p>
          <a:p>
            <a:pPr>
              <a:buFont typeface="Wingdings" panose="05000000000000000000" pitchFamily="2" charset="2"/>
              <a:buChar char="Ø"/>
            </a:pPr>
            <a:r>
              <a:rPr lang="en-IN" sz="2900" dirty="0"/>
              <a:t>Somehow during the research for it, I came got a name </a:t>
            </a:r>
            <a:r>
              <a:rPr lang="en-IN" sz="2900" dirty="0">
                <a:solidFill>
                  <a:schemeClr val="bg1"/>
                </a:solidFill>
              </a:rPr>
              <a:t>“Survey Scout” </a:t>
            </a:r>
            <a:r>
              <a:rPr lang="en-IN" sz="2900" dirty="0"/>
              <a:t>which seemed quite interesting. But wait I still didn’t felt the name as creating a impact or catching an eye and io decided to do a little more research and search their meaning in Sanskrit and finally I got the translations as </a:t>
            </a:r>
            <a:r>
              <a:rPr lang="hi-IN" sz="2900" b="0" dirty="0">
                <a:solidFill>
                  <a:srgbClr val="FF0000"/>
                </a:solidFill>
                <a:effectLst/>
                <a:latin typeface="Consolas" panose="020B0609020204030204" pitchFamily="49" charset="0"/>
              </a:rPr>
              <a:t>अवलोकनम् </a:t>
            </a:r>
            <a:r>
              <a:rPr lang="en-IN" sz="2900" b="0" dirty="0">
                <a:solidFill>
                  <a:srgbClr val="FF0000"/>
                </a:solidFill>
                <a:effectLst/>
                <a:latin typeface="Consolas" panose="020B0609020204030204" pitchFamily="49" charset="0"/>
              </a:rPr>
              <a:t>Niriksha </a:t>
            </a:r>
            <a:r>
              <a:rPr lang="en-IN" sz="2900" b="0" dirty="0">
                <a:effectLst/>
                <a:latin typeface="Consolas" panose="020B0609020204030204" pitchFamily="49" charset="0"/>
              </a:rPr>
              <a:t>where </a:t>
            </a:r>
            <a:r>
              <a:rPr lang="en-IN" b="0" dirty="0">
                <a:effectLst/>
                <a:latin typeface="Consolas" panose="020B0609020204030204" pitchFamily="49" charset="0"/>
              </a:rPr>
              <a:t>survey translates to </a:t>
            </a:r>
            <a:r>
              <a:rPr lang="hi-IN" b="0" dirty="0">
                <a:solidFill>
                  <a:srgbClr val="FF0000"/>
                </a:solidFill>
                <a:effectLst/>
                <a:latin typeface="Consolas" panose="020B0609020204030204" pitchFamily="49" charset="0"/>
              </a:rPr>
              <a:t>अवलोकनम्</a:t>
            </a:r>
            <a:r>
              <a:rPr lang="en-IN" b="0" dirty="0">
                <a:solidFill>
                  <a:srgbClr val="FF0000"/>
                </a:solidFill>
                <a:effectLst/>
                <a:latin typeface="Consolas" panose="020B0609020204030204" pitchFamily="49" charset="0"/>
              </a:rPr>
              <a:t> </a:t>
            </a:r>
            <a:r>
              <a:rPr lang="en-IN" b="0" dirty="0">
                <a:effectLst/>
                <a:latin typeface="Consolas" panose="020B0609020204030204" pitchFamily="49" charset="0"/>
              </a:rPr>
              <a:t>and scout translates to </a:t>
            </a:r>
            <a:r>
              <a:rPr lang="en-IN" dirty="0">
                <a:solidFill>
                  <a:srgbClr val="FF0000"/>
                </a:solidFill>
                <a:latin typeface="Consolas" panose="020B0609020204030204" pitchFamily="49" charset="0"/>
              </a:rPr>
              <a:t>N</a:t>
            </a:r>
            <a:r>
              <a:rPr lang="en-IN" b="0" dirty="0">
                <a:solidFill>
                  <a:srgbClr val="FF0000"/>
                </a:solidFill>
                <a:effectLst/>
                <a:latin typeface="Consolas" panose="020B0609020204030204" pitchFamily="49" charset="0"/>
              </a:rPr>
              <a:t>iriksha</a:t>
            </a:r>
            <a:br>
              <a:rPr lang="en-IN" b="0" dirty="0">
                <a:solidFill>
                  <a:srgbClr val="D4D4D4"/>
                </a:solidFill>
                <a:effectLst/>
                <a:latin typeface="Consolas" panose="020B0609020204030204" pitchFamily="49" charset="0"/>
              </a:rPr>
            </a:br>
            <a:endParaRPr lang="en-IN" dirty="0">
              <a:solidFill>
                <a:schemeClr val="bg1"/>
              </a:solidFill>
            </a:endParaRPr>
          </a:p>
          <a:p>
            <a:pPr>
              <a:buFont typeface="Wingdings" panose="05000000000000000000" pitchFamily="2" charset="2"/>
              <a:buChar char="Ø"/>
            </a:pPr>
            <a:endParaRPr lang="en-IN" sz="2000" dirty="0"/>
          </a:p>
          <a:p>
            <a:pPr marL="0" indent="0">
              <a:buNone/>
            </a:pPr>
            <a:endParaRPr lang="en-IN" dirty="0"/>
          </a:p>
          <a:p>
            <a:pPr marL="0" indent="0">
              <a:buNone/>
            </a:pPr>
            <a:r>
              <a:rPr lang="en-IN" dirty="0"/>
              <a:t>	 </a:t>
            </a:r>
          </a:p>
        </p:txBody>
      </p:sp>
    </p:spTree>
    <p:extLst>
      <p:ext uri="{BB962C8B-B14F-4D97-AF65-F5344CB8AC3E}">
        <p14:creationId xmlns:p14="http://schemas.microsoft.com/office/powerpoint/2010/main" val="4215850014"/>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0B4C-DE1F-8565-D1BE-388E7202868B}"/>
              </a:ext>
            </a:extLst>
          </p:cNvPr>
          <p:cNvSpPr>
            <a:spLocks noGrp="1"/>
          </p:cNvSpPr>
          <p:nvPr>
            <p:ph type="title"/>
          </p:nvPr>
        </p:nvSpPr>
        <p:spPr>
          <a:xfrm>
            <a:off x="1141456" y="609600"/>
            <a:ext cx="9905955" cy="5094914"/>
          </a:xfrm>
        </p:spPr>
        <p:txBody>
          <a:bodyPr/>
          <a:lstStyle/>
          <a:p>
            <a:endParaRPr lang="en-IN" dirty="0"/>
          </a:p>
        </p:txBody>
      </p:sp>
      <p:sp>
        <p:nvSpPr>
          <p:cNvPr id="3" name="Text Placeholder 2">
            <a:extLst>
              <a:ext uri="{FF2B5EF4-FFF2-40B4-BE49-F238E27FC236}">
                <a16:creationId xmlns:a16="http://schemas.microsoft.com/office/drawing/2014/main" id="{44A8FFBD-DCFB-AC4A-15E9-DA9B20F23B35}"/>
              </a:ext>
            </a:extLst>
          </p:cNvPr>
          <p:cNvSpPr>
            <a:spLocks noGrp="1"/>
          </p:cNvSpPr>
          <p:nvPr>
            <p:ph type="body" sz="half" idx="2"/>
          </p:nvPr>
        </p:nvSpPr>
        <p:spPr>
          <a:xfrm>
            <a:off x="1242078" y="5898859"/>
            <a:ext cx="9904459" cy="699081"/>
          </a:xfrm>
        </p:spPr>
        <p:txBody>
          <a:bodyPr/>
          <a:lstStyle/>
          <a:p>
            <a:endParaRPr lang="en-IN" dirty="0"/>
          </a:p>
        </p:txBody>
      </p:sp>
      <p:pic>
        <p:nvPicPr>
          <p:cNvPr id="5" name="Picture 4">
            <a:extLst>
              <a:ext uri="{FF2B5EF4-FFF2-40B4-BE49-F238E27FC236}">
                <a16:creationId xmlns:a16="http://schemas.microsoft.com/office/drawing/2014/main" id="{546F7A32-7032-08F1-71AB-056665BF8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56" y="260060"/>
            <a:ext cx="10234016" cy="5635829"/>
          </a:xfrm>
          <a:prstGeom prst="rect">
            <a:avLst/>
          </a:prstGeom>
        </p:spPr>
      </p:pic>
    </p:spTree>
    <p:extLst>
      <p:ext uri="{BB962C8B-B14F-4D97-AF65-F5344CB8AC3E}">
        <p14:creationId xmlns:p14="http://schemas.microsoft.com/office/powerpoint/2010/main" val="1024371378"/>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5153-6C4A-0680-1EC4-CF776BD0F51D}"/>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B2521705-4A71-FB9C-258F-F771243CBC25}"/>
              </a:ext>
            </a:extLst>
          </p:cNvPr>
          <p:cNvSpPr>
            <a:spLocks noGrp="1"/>
          </p:cNvSpPr>
          <p:nvPr>
            <p:ph type="body" sz="half" idx="2"/>
          </p:nvPr>
        </p:nvSpPr>
        <p:spPr>
          <a:xfrm>
            <a:off x="1267244" y="6017877"/>
            <a:ext cx="9904459" cy="637387"/>
          </a:xfrm>
        </p:spPr>
        <p:txBody>
          <a:bodyPr>
            <a:normAutofit/>
          </a:bodyPr>
          <a:lstStyle/>
          <a:p>
            <a:r>
              <a:rPr lang="en-IN" sz="2000" dirty="0"/>
              <a:t>                                                      Admin Survey Page</a:t>
            </a:r>
          </a:p>
        </p:txBody>
      </p:sp>
      <p:pic>
        <p:nvPicPr>
          <p:cNvPr id="7" name="Picture 6">
            <a:extLst>
              <a:ext uri="{FF2B5EF4-FFF2-40B4-BE49-F238E27FC236}">
                <a16:creationId xmlns:a16="http://schemas.microsoft.com/office/drawing/2014/main" id="{655D7967-9040-C72A-36A8-6A5E2F99C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56" y="335560"/>
            <a:ext cx="10503451" cy="5796792"/>
          </a:xfrm>
          <a:prstGeom prst="rect">
            <a:avLst/>
          </a:prstGeom>
        </p:spPr>
      </p:pic>
    </p:spTree>
    <p:extLst>
      <p:ext uri="{BB962C8B-B14F-4D97-AF65-F5344CB8AC3E}">
        <p14:creationId xmlns:p14="http://schemas.microsoft.com/office/powerpoint/2010/main" val="2239192928"/>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D3B56-BA18-A780-95E6-AA827DFE56C8}"/>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7E73CB40-D031-0B76-E03A-DCF5BF9B891A}"/>
              </a:ext>
            </a:extLst>
          </p:cNvPr>
          <p:cNvSpPr>
            <a:spLocks noGrp="1"/>
          </p:cNvSpPr>
          <p:nvPr>
            <p:ph type="body" sz="half" idx="2"/>
          </p:nvPr>
        </p:nvSpPr>
        <p:spPr>
          <a:xfrm>
            <a:off x="1215583" y="5959504"/>
            <a:ext cx="9904459" cy="609600"/>
          </a:xfrm>
        </p:spPr>
        <p:txBody>
          <a:bodyPr/>
          <a:lstStyle/>
          <a:p>
            <a:r>
              <a:rPr lang="en-IN" dirty="0"/>
              <a:t>                                                            Admin Question Page</a:t>
            </a:r>
          </a:p>
        </p:txBody>
      </p:sp>
      <p:pic>
        <p:nvPicPr>
          <p:cNvPr id="7" name="Picture 6">
            <a:extLst>
              <a:ext uri="{FF2B5EF4-FFF2-40B4-BE49-F238E27FC236}">
                <a16:creationId xmlns:a16="http://schemas.microsoft.com/office/drawing/2014/main" id="{CC2F2D32-1511-27FB-05DF-A67DF3BB10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235" y="192947"/>
            <a:ext cx="10350182" cy="5654179"/>
          </a:xfrm>
          <a:prstGeom prst="rect">
            <a:avLst/>
          </a:prstGeom>
        </p:spPr>
      </p:pic>
    </p:spTree>
    <p:extLst>
      <p:ext uri="{BB962C8B-B14F-4D97-AF65-F5344CB8AC3E}">
        <p14:creationId xmlns:p14="http://schemas.microsoft.com/office/powerpoint/2010/main" val="1705477656"/>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ED7AB-CE6D-5592-9A08-A6C80CA576BF}"/>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BDCFC57E-2E38-6A59-91DA-7376C45FB4BC}"/>
              </a:ext>
            </a:extLst>
          </p:cNvPr>
          <p:cNvSpPr>
            <a:spLocks noGrp="1"/>
          </p:cNvSpPr>
          <p:nvPr>
            <p:ph type="body" sz="half" idx="2"/>
          </p:nvPr>
        </p:nvSpPr>
        <p:spPr>
          <a:xfrm>
            <a:off x="4337615" y="5627614"/>
            <a:ext cx="4469955" cy="1371599"/>
          </a:xfrm>
        </p:spPr>
        <p:txBody>
          <a:bodyPr/>
          <a:lstStyle/>
          <a:p>
            <a:r>
              <a:rPr lang="en-IN" dirty="0"/>
              <a:t>ADMIN RESULT PAGE</a:t>
            </a:r>
          </a:p>
        </p:txBody>
      </p:sp>
      <p:pic>
        <p:nvPicPr>
          <p:cNvPr id="7" name="Picture 6">
            <a:extLst>
              <a:ext uri="{FF2B5EF4-FFF2-40B4-BE49-F238E27FC236}">
                <a16:creationId xmlns:a16="http://schemas.microsoft.com/office/drawing/2014/main" id="{2070393C-EC18-5A63-ABB4-D76552CBB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181" y="412634"/>
            <a:ext cx="9952139" cy="5598078"/>
          </a:xfrm>
          <a:prstGeom prst="rect">
            <a:avLst/>
          </a:prstGeom>
        </p:spPr>
      </p:pic>
    </p:spTree>
    <p:extLst>
      <p:ext uri="{BB962C8B-B14F-4D97-AF65-F5344CB8AC3E}">
        <p14:creationId xmlns:p14="http://schemas.microsoft.com/office/powerpoint/2010/main" val="1606125572"/>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CF95D-A0D7-DB7F-18D7-B264E6493A9F}"/>
              </a:ext>
            </a:extLst>
          </p:cNvPr>
          <p:cNvSpPr>
            <a:spLocks noGrp="1"/>
          </p:cNvSpPr>
          <p:nvPr>
            <p:ph type="title"/>
          </p:nvPr>
        </p:nvSpPr>
        <p:spPr>
          <a:xfrm>
            <a:off x="1460237" y="470307"/>
            <a:ext cx="9905955" cy="3429000"/>
          </a:xfrm>
        </p:spPr>
        <p:txBody>
          <a:bodyPr/>
          <a:lstStyle/>
          <a:p>
            <a:endParaRPr lang="en-IN" dirty="0"/>
          </a:p>
        </p:txBody>
      </p:sp>
      <p:sp>
        <p:nvSpPr>
          <p:cNvPr id="3" name="Text Placeholder 2">
            <a:extLst>
              <a:ext uri="{FF2B5EF4-FFF2-40B4-BE49-F238E27FC236}">
                <a16:creationId xmlns:a16="http://schemas.microsoft.com/office/drawing/2014/main" id="{41434BEA-CE1B-64E2-DC3F-E3AEC3F50B34}"/>
              </a:ext>
            </a:extLst>
          </p:cNvPr>
          <p:cNvSpPr>
            <a:spLocks noGrp="1"/>
          </p:cNvSpPr>
          <p:nvPr>
            <p:ph type="body" sz="half" idx="2"/>
          </p:nvPr>
        </p:nvSpPr>
        <p:spPr>
          <a:xfrm>
            <a:off x="1142952" y="5967021"/>
            <a:ext cx="9904459" cy="673914"/>
          </a:xfrm>
        </p:spPr>
        <p:txBody>
          <a:bodyPr>
            <a:normAutofit/>
          </a:bodyPr>
          <a:lstStyle/>
          <a:p>
            <a:r>
              <a:rPr lang="en-IN" dirty="0"/>
              <a:t>                                                             User Home Profile</a:t>
            </a:r>
          </a:p>
        </p:txBody>
      </p:sp>
      <p:pic>
        <p:nvPicPr>
          <p:cNvPr id="5" name="Picture 4">
            <a:extLst>
              <a:ext uri="{FF2B5EF4-FFF2-40B4-BE49-F238E27FC236}">
                <a16:creationId xmlns:a16="http://schemas.microsoft.com/office/drawing/2014/main" id="{61ACFC91-AACB-68F9-2B43-9125B50EA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52" y="332259"/>
            <a:ext cx="10223239" cy="5800093"/>
          </a:xfrm>
          <a:prstGeom prst="rect">
            <a:avLst/>
          </a:prstGeom>
        </p:spPr>
      </p:pic>
    </p:spTree>
    <p:extLst>
      <p:ext uri="{BB962C8B-B14F-4D97-AF65-F5344CB8AC3E}">
        <p14:creationId xmlns:p14="http://schemas.microsoft.com/office/powerpoint/2010/main" val="2296710841"/>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3FA15-900A-B6C7-01C1-102620FE0BA1}"/>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E17E0310-1665-B974-F509-986AC0369E41}"/>
              </a:ext>
            </a:extLst>
          </p:cNvPr>
          <p:cNvSpPr>
            <a:spLocks noGrp="1"/>
          </p:cNvSpPr>
          <p:nvPr>
            <p:ph type="body" sz="half" idx="2"/>
          </p:nvPr>
        </p:nvSpPr>
        <p:spPr>
          <a:xfrm>
            <a:off x="1143770" y="5872295"/>
            <a:ext cx="9904459" cy="574644"/>
          </a:xfrm>
        </p:spPr>
        <p:txBody>
          <a:bodyPr/>
          <a:lstStyle/>
          <a:p>
            <a:endParaRPr lang="en-IN" dirty="0"/>
          </a:p>
        </p:txBody>
      </p:sp>
      <p:pic>
        <p:nvPicPr>
          <p:cNvPr id="5" name="Picture 4">
            <a:extLst>
              <a:ext uri="{FF2B5EF4-FFF2-40B4-BE49-F238E27FC236}">
                <a16:creationId xmlns:a16="http://schemas.microsoft.com/office/drawing/2014/main" id="{075B7486-4F13-6B1D-9C83-3604F891B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583" y="237276"/>
            <a:ext cx="9905955" cy="5572100"/>
          </a:xfrm>
          <a:prstGeom prst="rect">
            <a:avLst/>
          </a:prstGeom>
        </p:spPr>
      </p:pic>
    </p:spTree>
    <p:extLst>
      <p:ext uri="{BB962C8B-B14F-4D97-AF65-F5344CB8AC3E}">
        <p14:creationId xmlns:p14="http://schemas.microsoft.com/office/powerpoint/2010/main" val="691205520"/>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E54C-0E73-8F11-76AC-05CD27970A90}"/>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E1E51507-3E84-271E-05A7-E911D812C5F2}"/>
              </a:ext>
            </a:extLst>
          </p:cNvPr>
          <p:cNvSpPr>
            <a:spLocks noGrp="1"/>
          </p:cNvSpPr>
          <p:nvPr>
            <p:ph type="body" sz="half" idx="2"/>
          </p:nvPr>
        </p:nvSpPr>
        <p:spPr>
          <a:xfrm>
            <a:off x="1283516" y="6040073"/>
            <a:ext cx="9678463" cy="405466"/>
          </a:xfrm>
        </p:spPr>
        <p:txBody>
          <a:bodyPr/>
          <a:lstStyle/>
          <a:p>
            <a:endParaRPr lang="en-IN" dirty="0"/>
          </a:p>
        </p:txBody>
      </p:sp>
      <p:pic>
        <p:nvPicPr>
          <p:cNvPr id="5" name="Picture 4">
            <a:extLst>
              <a:ext uri="{FF2B5EF4-FFF2-40B4-BE49-F238E27FC236}">
                <a16:creationId xmlns:a16="http://schemas.microsoft.com/office/drawing/2014/main" id="{C343A718-1A6F-A54E-374C-F17812109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021" y="247688"/>
            <a:ext cx="10124959" cy="5649773"/>
          </a:xfrm>
          <a:prstGeom prst="rect">
            <a:avLst/>
          </a:prstGeom>
        </p:spPr>
      </p:pic>
    </p:spTree>
    <p:extLst>
      <p:ext uri="{BB962C8B-B14F-4D97-AF65-F5344CB8AC3E}">
        <p14:creationId xmlns:p14="http://schemas.microsoft.com/office/powerpoint/2010/main" val="777883304"/>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E076-5677-E0DD-21F9-B7CFC2E70BB0}"/>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8EE0F902-D7C9-74C4-097A-C8394248DCB0}"/>
              </a:ext>
            </a:extLst>
          </p:cNvPr>
          <p:cNvSpPr>
            <a:spLocks noGrp="1"/>
          </p:cNvSpPr>
          <p:nvPr>
            <p:ph type="body" sz="half" idx="2"/>
          </p:nvPr>
        </p:nvSpPr>
        <p:spPr>
          <a:xfrm>
            <a:off x="1141456" y="6085608"/>
            <a:ext cx="9997245" cy="539690"/>
          </a:xfrm>
        </p:spPr>
        <p:txBody>
          <a:bodyPr/>
          <a:lstStyle/>
          <a:p>
            <a:endParaRPr lang="en-IN" dirty="0"/>
          </a:p>
        </p:txBody>
      </p:sp>
      <p:pic>
        <p:nvPicPr>
          <p:cNvPr id="5" name="Picture 4">
            <a:extLst>
              <a:ext uri="{FF2B5EF4-FFF2-40B4-BE49-F238E27FC236}">
                <a16:creationId xmlns:a16="http://schemas.microsoft.com/office/drawing/2014/main" id="{9CDF0F52-3FF4-4803-AE80-7393D8FA6E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56" y="232702"/>
            <a:ext cx="10214850" cy="5745853"/>
          </a:xfrm>
          <a:prstGeom prst="rect">
            <a:avLst/>
          </a:prstGeom>
        </p:spPr>
      </p:pic>
    </p:spTree>
    <p:extLst>
      <p:ext uri="{BB962C8B-B14F-4D97-AF65-F5344CB8AC3E}">
        <p14:creationId xmlns:p14="http://schemas.microsoft.com/office/powerpoint/2010/main" val="543849156"/>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26DF0-78BF-C818-2FFC-1F132594BAE8}"/>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B5E9AFA6-D4A9-5B1B-BBB4-BA1126A3DC99}"/>
              </a:ext>
            </a:extLst>
          </p:cNvPr>
          <p:cNvSpPr>
            <a:spLocks noGrp="1"/>
          </p:cNvSpPr>
          <p:nvPr>
            <p:ph type="body" sz="half" idx="2"/>
          </p:nvPr>
        </p:nvSpPr>
        <p:spPr/>
        <p:txBody>
          <a:bodyPr/>
          <a:lstStyle/>
          <a:p>
            <a:endParaRPr lang="en-IN"/>
          </a:p>
        </p:txBody>
      </p:sp>
      <p:pic>
        <p:nvPicPr>
          <p:cNvPr id="5" name="Picture 4">
            <a:extLst>
              <a:ext uri="{FF2B5EF4-FFF2-40B4-BE49-F238E27FC236}">
                <a16:creationId xmlns:a16="http://schemas.microsoft.com/office/drawing/2014/main" id="{7229C4DA-C6C0-F4D2-B179-D201A6ACA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88726169"/>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D7DA-525B-FCB1-C94D-07ADC1032F8E}"/>
              </a:ext>
            </a:extLst>
          </p:cNvPr>
          <p:cNvSpPr>
            <a:spLocks noGrp="1"/>
          </p:cNvSpPr>
          <p:nvPr>
            <p:ph type="title"/>
          </p:nvPr>
        </p:nvSpPr>
        <p:spPr>
          <a:xfrm>
            <a:off x="919809" y="0"/>
            <a:ext cx="9905998" cy="1115736"/>
          </a:xfrm>
        </p:spPr>
        <p:txBody>
          <a:bodyPr/>
          <a:lstStyle/>
          <a:p>
            <a:r>
              <a:rPr lang="en-IN" dirty="0"/>
              <a:t>                            FUTURE SCOPE</a:t>
            </a:r>
          </a:p>
        </p:txBody>
      </p:sp>
      <p:sp>
        <p:nvSpPr>
          <p:cNvPr id="3" name="Content Placeholder 2">
            <a:extLst>
              <a:ext uri="{FF2B5EF4-FFF2-40B4-BE49-F238E27FC236}">
                <a16:creationId xmlns:a16="http://schemas.microsoft.com/office/drawing/2014/main" id="{D7A93301-62B3-5745-FFC5-372B1DF6E4FE}"/>
              </a:ext>
            </a:extLst>
          </p:cNvPr>
          <p:cNvSpPr>
            <a:spLocks noGrp="1"/>
          </p:cNvSpPr>
          <p:nvPr>
            <p:ph idx="1"/>
          </p:nvPr>
        </p:nvSpPr>
        <p:spPr>
          <a:xfrm>
            <a:off x="2063692" y="1342239"/>
            <a:ext cx="7239699" cy="4678949"/>
          </a:xfrm>
        </p:spPr>
        <p:txBody>
          <a:bodyPr>
            <a:noAutofit/>
          </a:bodyPr>
          <a:lstStyle/>
          <a:p>
            <a:pPr marL="0" indent="0">
              <a:buNone/>
            </a:pPr>
            <a:r>
              <a:rPr lang="en-IN" sz="2000" dirty="0">
                <a:solidFill>
                  <a:srgbClr val="000000"/>
                </a:solidFill>
                <a:latin typeface="Times New Roman" panose="02020603050405020304" pitchFamily="18" charset="0"/>
                <a:ea typeface="Times New Roman" panose="02020603050405020304" pitchFamily="18" charset="0"/>
              </a:rPr>
              <a:t>In t</a:t>
            </a:r>
            <a:r>
              <a:rPr lang="en-IN" sz="2000" dirty="0">
                <a:solidFill>
                  <a:srgbClr val="000000"/>
                </a:solidFill>
                <a:effectLst/>
                <a:latin typeface="Times New Roman" panose="02020603050405020304" pitchFamily="18" charset="0"/>
                <a:ea typeface="Times New Roman" panose="02020603050405020304" pitchFamily="18" charset="0"/>
              </a:rPr>
              <a:t>he Coming times wher</a:t>
            </a:r>
            <a:r>
              <a:rPr lang="en-IN" sz="2000" dirty="0">
                <a:solidFill>
                  <a:srgbClr val="000000"/>
                </a:solidFill>
                <a:latin typeface="Times New Roman" panose="02020603050405020304" pitchFamily="18" charset="0"/>
                <a:ea typeface="Times New Roman" panose="02020603050405020304" pitchFamily="18" charset="0"/>
              </a:rPr>
              <a:t>e freedom of speech and freedom of expression is going to be promoted greatly on Various social sites and platforms, then our survey Site is going to play a vital role in promoting the same with more advanced and advantageous features. </a:t>
            </a:r>
          </a:p>
          <a:p>
            <a:pPr marL="0" indent="0">
              <a:buNone/>
            </a:pPr>
            <a:r>
              <a:rPr lang="en-IN" sz="2000" dirty="0">
                <a:solidFill>
                  <a:srgbClr val="000000"/>
                </a:solidFill>
                <a:latin typeface="Times New Roman" panose="02020603050405020304" pitchFamily="18" charset="0"/>
                <a:ea typeface="Times New Roman" panose="02020603050405020304" pitchFamily="18" charset="0"/>
              </a:rPr>
              <a:t>Also opinion of a common man is also considered important as these small opinions takes the face of big decisions and makes a big impact on what is going to happen next and how things will shape in the coming times.  As we know one can approach only near perfection  and there is always a scope of improvement with the change in time.</a:t>
            </a:r>
          </a:p>
          <a:p>
            <a:pPr marL="0" indent="0">
              <a:buNone/>
            </a:pPr>
            <a:r>
              <a:rPr lang="en-IN" sz="2000" dirty="0">
                <a:solidFill>
                  <a:srgbClr val="000000"/>
                </a:solidFill>
                <a:latin typeface="Times New Roman" panose="02020603050405020304" pitchFamily="18" charset="0"/>
              </a:rPr>
              <a:t>Hence our project too have some future scope of improvements which will going to make our website more easy to use and future proof.</a:t>
            </a:r>
            <a:endParaRPr lang="en-IN" sz="2000" dirty="0"/>
          </a:p>
        </p:txBody>
      </p:sp>
    </p:spTree>
    <p:extLst>
      <p:ext uri="{BB962C8B-B14F-4D97-AF65-F5344CB8AC3E}">
        <p14:creationId xmlns:p14="http://schemas.microsoft.com/office/powerpoint/2010/main" val="97217158"/>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DEE8-9E8F-CD5D-05F8-03CFC50DA1BE}"/>
              </a:ext>
            </a:extLst>
          </p:cNvPr>
          <p:cNvSpPr>
            <a:spLocks noGrp="1"/>
          </p:cNvSpPr>
          <p:nvPr>
            <p:ph type="title"/>
          </p:nvPr>
        </p:nvSpPr>
        <p:spPr>
          <a:xfrm>
            <a:off x="1342675" y="-93457"/>
            <a:ext cx="9905998" cy="1478570"/>
          </a:xfrm>
        </p:spPr>
        <p:txBody>
          <a:bodyPr/>
          <a:lstStyle/>
          <a:p>
            <a:r>
              <a:rPr lang="en-IN" dirty="0"/>
              <a:t>                    INTRODUCTION</a:t>
            </a:r>
          </a:p>
        </p:txBody>
      </p:sp>
      <p:sp>
        <p:nvSpPr>
          <p:cNvPr id="3" name="Content Placeholder 2">
            <a:extLst>
              <a:ext uri="{FF2B5EF4-FFF2-40B4-BE49-F238E27FC236}">
                <a16:creationId xmlns:a16="http://schemas.microsoft.com/office/drawing/2014/main" id="{2E8A0C52-89F0-2A35-51BE-51DB6F114A31}"/>
              </a:ext>
            </a:extLst>
          </p:cNvPr>
          <p:cNvSpPr>
            <a:spLocks noGrp="1"/>
          </p:cNvSpPr>
          <p:nvPr>
            <p:ph idx="1"/>
          </p:nvPr>
        </p:nvSpPr>
        <p:spPr>
          <a:xfrm>
            <a:off x="2282394" y="1385113"/>
            <a:ext cx="7379369" cy="4997116"/>
          </a:xfrm>
        </p:spPr>
        <p:txBody>
          <a:bodyPr/>
          <a:lstStyle/>
          <a:p>
            <a:pPr marL="0" marR="537845" indent="0">
              <a:lnSpc>
                <a:spcPct val="115000"/>
              </a:lnSpc>
              <a:spcBef>
                <a:spcPts val="1005"/>
              </a:spcBef>
              <a:spcAft>
                <a:spcPts val="0"/>
              </a:spcAft>
              <a:buNone/>
            </a:pPr>
            <a:r>
              <a:rPr lang="en-US" sz="2000" dirty="0">
                <a:solidFill>
                  <a:srgbClr val="222222"/>
                </a:solidFill>
                <a:effectLst/>
                <a:latin typeface="Times New Roman" panose="02020603050405020304" pitchFamily="18" charset="0"/>
                <a:ea typeface="Times New Roman" panose="02020603050405020304" pitchFamily="18" charset="0"/>
              </a:rPr>
              <a:t>The main aim of developing this online survey system is to conduct an online survey on different topics to the users. In this Java Application, the user can take part in various online polls.</a:t>
            </a:r>
            <a:r>
              <a:rPr lang="en-US" sz="2000" dirty="0">
                <a:solidFill>
                  <a:srgbClr val="222222"/>
                </a:solidFill>
                <a:effectLst/>
                <a:latin typeface="Verdana" panose="020B0604030504040204" pitchFamily="34" charset="0"/>
                <a:ea typeface="Times New Roman" panose="02020603050405020304" pitchFamily="18" charset="0"/>
              </a:rPr>
              <a:t> </a:t>
            </a:r>
            <a:r>
              <a:rPr lang="en-US" sz="2000" dirty="0">
                <a:solidFill>
                  <a:srgbClr val="222222"/>
                </a:solidFill>
                <a:effectLst/>
                <a:latin typeface="Times New Roman" panose="02020603050405020304" pitchFamily="18" charset="0"/>
                <a:ea typeface="Times New Roman" panose="02020603050405020304" pitchFamily="18" charset="0"/>
              </a:rPr>
              <a:t> In this system of survey, only the users authenticated by admin from the database system can drop their </a:t>
            </a:r>
            <a:r>
              <a:rPr lang="en-US" sz="2000" dirty="0">
                <a:solidFill>
                  <a:srgbClr val="000000"/>
                </a:solidFill>
                <a:effectLst/>
                <a:latin typeface="Times New Roman" panose="02020603050405020304" pitchFamily="18" charset="0"/>
                <a:ea typeface="Times New Roman" panose="02020603050405020304" pitchFamily="18" charset="0"/>
              </a:rPr>
              <a:t>vote</a:t>
            </a:r>
            <a:r>
              <a:rPr lang="en-US" sz="2000" dirty="0">
                <a:solidFill>
                  <a:srgbClr val="222222"/>
                </a:solidFill>
                <a:effectLst/>
                <a:latin typeface="Times New Roman" panose="02020603050405020304" pitchFamily="18" charset="0"/>
                <a:ea typeface="Times New Roman" panose="02020603050405020304" pitchFamily="18" charset="0"/>
              </a:rPr>
              <a:t> or express their viewpoint regarding the issue. Being online software, it can be logged on from anywhere with internet access. Admin in this application will add the polls regarding different questions and different topics and he can see the results of each poll in the pie chart.</a:t>
            </a:r>
            <a:endParaRPr lang="en-IN" sz="2000" dirty="0">
              <a:effectLst/>
              <a:latin typeface="Times New Roman" panose="02020603050405020304" pitchFamily="18" charset="0"/>
              <a:ea typeface="Times New Roman" panose="02020603050405020304" pitchFamily="18" charset="0"/>
            </a:endParaRPr>
          </a:p>
          <a:p>
            <a:pPr marL="0" marR="537845" indent="0">
              <a:lnSpc>
                <a:spcPct val="115000"/>
              </a:lnSpc>
              <a:spcBef>
                <a:spcPts val="1005"/>
              </a:spcBef>
              <a:spcAft>
                <a:spcPts val="0"/>
              </a:spcAft>
              <a:buNone/>
            </a:pPr>
            <a:r>
              <a:rPr lang="en-US" sz="2000" dirty="0">
                <a:solidFill>
                  <a:srgbClr val="221F1F"/>
                </a:solidFill>
                <a:effectLst/>
                <a:latin typeface="Times New Roman" panose="02020603050405020304" pitchFamily="18" charset="0"/>
                <a:ea typeface="Times New Roman" panose="02020603050405020304" pitchFamily="18" charset="0"/>
              </a:rPr>
              <a:t>Overall this project of ours is being developed to help the person taking the survey as well as person giving the survey in the best way possible and also reduce the human efforts.</a:t>
            </a:r>
            <a:endParaRPr lang="en-IN" sz="20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628026443"/>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64BB0-0A42-003E-3956-8231C0AB225A}"/>
              </a:ext>
            </a:extLst>
          </p:cNvPr>
          <p:cNvSpPr>
            <a:spLocks noGrp="1"/>
          </p:cNvSpPr>
          <p:nvPr>
            <p:ph type="title"/>
          </p:nvPr>
        </p:nvSpPr>
        <p:spPr>
          <a:xfrm>
            <a:off x="1365608" y="235235"/>
            <a:ext cx="9227890" cy="1478570"/>
          </a:xfrm>
        </p:spPr>
        <p:txBody>
          <a:bodyPr/>
          <a:lstStyle/>
          <a:p>
            <a:r>
              <a:rPr lang="en-IN" dirty="0"/>
              <a:t>   Scope Of improvements in near future</a:t>
            </a:r>
          </a:p>
        </p:txBody>
      </p:sp>
      <p:sp>
        <p:nvSpPr>
          <p:cNvPr id="3" name="Content Placeholder 2">
            <a:extLst>
              <a:ext uri="{FF2B5EF4-FFF2-40B4-BE49-F238E27FC236}">
                <a16:creationId xmlns:a16="http://schemas.microsoft.com/office/drawing/2014/main" id="{91F7B239-ACA1-4FD3-ECBC-DA9931B2071E}"/>
              </a:ext>
            </a:extLst>
          </p:cNvPr>
          <p:cNvSpPr>
            <a:spLocks noGrp="1"/>
          </p:cNvSpPr>
          <p:nvPr>
            <p:ph idx="1"/>
          </p:nvPr>
        </p:nvSpPr>
        <p:spPr>
          <a:xfrm>
            <a:off x="1694577" y="1713805"/>
            <a:ext cx="8061820" cy="4169675"/>
          </a:xfrm>
        </p:spPr>
        <p:txBody>
          <a:bodyPr>
            <a:normAutofit lnSpcReduction="10000"/>
          </a:bodyPr>
          <a:lstStyle/>
          <a:p>
            <a:r>
              <a:rPr lang="en-IN" sz="2000" dirty="0">
                <a:solidFill>
                  <a:schemeClr val="bg1"/>
                </a:solidFill>
              </a:rPr>
              <a:t>Ability to login directly with G-Mail Id.</a:t>
            </a:r>
          </a:p>
          <a:p>
            <a:r>
              <a:rPr lang="en-IN" sz="2000" dirty="0">
                <a:solidFill>
                  <a:schemeClr val="bg1"/>
                </a:solidFill>
              </a:rPr>
              <a:t>Verification and Identification Of User with Passport to avoid fake inputs.</a:t>
            </a:r>
          </a:p>
          <a:p>
            <a:r>
              <a:rPr lang="en-IN" sz="2000" dirty="0">
                <a:solidFill>
                  <a:schemeClr val="bg1"/>
                </a:solidFill>
              </a:rPr>
              <a:t>More Admin-User Transparency  While Attempting and Showing Results of Survey</a:t>
            </a:r>
          </a:p>
          <a:p>
            <a:r>
              <a:rPr lang="en-IN" sz="2000" dirty="0">
                <a:solidFill>
                  <a:schemeClr val="bg1"/>
                </a:solidFill>
              </a:rPr>
              <a:t> Right to admin to block users trying to make fake inputs to the survey.</a:t>
            </a:r>
          </a:p>
          <a:p>
            <a:r>
              <a:rPr lang="en-IN" sz="2000" dirty="0">
                <a:solidFill>
                  <a:schemeClr val="bg1"/>
                </a:solidFill>
              </a:rPr>
              <a:t>Right to admin to publish survey result.</a:t>
            </a:r>
          </a:p>
          <a:p>
            <a:r>
              <a:rPr lang="en-IN" sz="2000" dirty="0">
                <a:solidFill>
                  <a:schemeClr val="bg1"/>
                </a:solidFill>
              </a:rPr>
              <a:t>Right to admin to delete the survey.</a:t>
            </a:r>
          </a:p>
          <a:p>
            <a:r>
              <a:rPr lang="en-IN" sz="2000" dirty="0">
                <a:solidFill>
                  <a:schemeClr val="bg1"/>
                </a:solidFill>
              </a:rPr>
              <a:t>Addition of more options in the survey.</a:t>
            </a:r>
          </a:p>
          <a:p>
            <a:r>
              <a:rPr lang="en-IN" sz="2000" dirty="0">
                <a:solidFill>
                  <a:schemeClr val="bg1"/>
                </a:solidFill>
              </a:rPr>
              <a:t>Right to edit the survey question</a:t>
            </a:r>
          </a:p>
          <a:p>
            <a:pPr marL="0" indent="0">
              <a:buNone/>
            </a:pPr>
            <a:endParaRPr lang="en-IN" sz="2000" dirty="0">
              <a:solidFill>
                <a:schemeClr val="bg1"/>
              </a:solidFill>
            </a:endParaRPr>
          </a:p>
          <a:p>
            <a:endParaRPr lang="en-IN" sz="2000" dirty="0">
              <a:solidFill>
                <a:schemeClr val="bg1"/>
              </a:solidFill>
            </a:endParaRPr>
          </a:p>
          <a:p>
            <a:endParaRPr lang="en-IN" sz="2000" dirty="0"/>
          </a:p>
          <a:p>
            <a:endParaRPr lang="en-IN" sz="2000" dirty="0"/>
          </a:p>
        </p:txBody>
      </p:sp>
    </p:spTree>
    <p:extLst>
      <p:ext uri="{BB962C8B-B14F-4D97-AF65-F5344CB8AC3E}">
        <p14:creationId xmlns:p14="http://schemas.microsoft.com/office/powerpoint/2010/main" val="791223568"/>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000AF-5823-9BBE-8CC2-BF1826F036F9}"/>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C1B9538A-7BD8-781A-2527-E0348572ACA3}"/>
              </a:ext>
            </a:extLst>
          </p:cNvPr>
          <p:cNvSpPr>
            <a:spLocks noGrp="1"/>
          </p:cNvSpPr>
          <p:nvPr>
            <p:ph idx="1"/>
          </p:nvPr>
        </p:nvSpPr>
        <p:spPr/>
        <p:txBody>
          <a:bodyPr/>
          <a:lstStyle/>
          <a:p>
            <a:r>
              <a:rPr lang="en-IN" dirty="0">
                <a:solidFill>
                  <a:schemeClr val="bg1"/>
                </a:solidFill>
              </a:rPr>
              <a:t>Geek For Geeks</a:t>
            </a:r>
          </a:p>
          <a:p>
            <a:r>
              <a:rPr lang="en-IN" dirty="0">
                <a:solidFill>
                  <a:schemeClr val="bg1"/>
                </a:solidFill>
              </a:rPr>
              <a:t>Stack Overflow</a:t>
            </a:r>
          </a:p>
          <a:p>
            <a:r>
              <a:rPr lang="en-IN" dirty="0">
                <a:solidFill>
                  <a:schemeClr val="bg1"/>
                </a:solidFill>
              </a:rPr>
              <a:t>Trainer </a:t>
            </a:r>
          </a:p>
          <a:p>
            <a:r>
              <a:rPr lang="en-IN" dirty="0">
                <a:solidFill>
                  <a:schemeClr val="bg1"/>
                </a:solidFill>
              </a:rPr>
              <a:t>Colleagues</a:t>
            </a:r>
          </a:p>
          <a:p>
            <a:r>
              <a:rPr lang="en-IN" dirty="0">
                <a:solidFill>
                  <a:schemeClr val="bg1"/>
                </a:solidFill>
              </a:rPr>
              <a:t>Youtube.com</a:t>
            </a:r>
          </a:p>
          <a:p>
            <a:endParaRPr lang="en-IN" dirty="0">
              <a:solidFill>
                <a:schemeClr val="bg1"/>
              </a:solidFill>
            </a:endParaRPr>
          </a:p>
          <a:p>
            <a:endParaRPr lang="en-IN" dirty="0">
              <a:solidFill>
                <a:schemeClr val="bg1"/>
              </a:solidFill>
            </a:endParaRPr>
          </a:p>
          <a:p>
            <a:endParaRPr lang="en-IN" dirty="0"/>
          </a:p>
        </p:txBody>
      </p:sp>
    </p:spTree>
    <p:extLst>
      <p:ext uri="{BB962C8B-B14F-4D97-AF65-F5344CB8AC3E}">
        <p14:creationId xmlns:p14="http://schemas.microsoft.com/office/powerpoint/2010/main" val="1707253892"/>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42225-D813-49C2-6B0D-D5389B4626AD}"/>
              </a:ext>
            </a:extLst>
          </p:cNvPr>
          <p:cNvSpPr>
            <a:spLocks noGrp="1"/>
          </p:cNvSpPr>
          <p:nvPr>
            <p:ph type="title"/>
          </p:nvPr>
        </p:nvSpPr>
        <p:spPr/>
        <p:txBody>
          <a:bodyPr/>
          <a:lstStyle/>
          <a:p>
            <a:endParaRPr lang="en-IN" dirty="0"/>
          </a:p>
        </p:txBody>
      </p:sp>
      <p:sp>
        <p:nvSpPr>
          <p:cNvPr id="4" name="Rectangle 3">
            <a:extLst>
              <a:ext uri="{FF2B5EF4-FFF2-40B4-BE49-F238E27FC236}">
                <a16:creationId xmlns:a16="http://schemas.microsoft.com/office/drawing/2014/main" id="{DA579FDA-6C70-DA16-34DE-77BF6F8C1852}"/>
              </a:ext>
            </a:extLst>
          </p:cNvPr>
          <p:cNvSpPr/>
          <p:nvPr/>
        </p:nvSpPr>
        <p:spPr>
          <a:xfrm>
            <a:off x="3154260" y="3221372"/>
            <a:ext cx="5469561" cy="923330"/>
          </a:xfrm>
          <a:prstGeom prst="rect">
            <a:avLst/>
          </a:prstGeom>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IN" sz="5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Thank you</a:t>
            </a:r>
          </a:p>
        </p:txBody>
      </p:sp>
    </p:spTree>
    <p:extLst>
      <p:ext uri="{BB962C8B-B14F-4D97-AF65-F5344CB8AC3E}">
        <p14:creationId xmlns:p14="http://schemas.microsoft.com/office/powerpoint/2010/main" val="2646586333"/>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534D5-4982-EC37-50BF-F4B75D8489F6}"/>
              </a:ext>
            </a:extLst>
          </p:cNvPr>
          <p:cNvSpPr>
            <a:spLocks noGrp="1"/>
          </p:cNvSpPr>
          <p:nvPr>
            <p:ph type="title"/>
          </p:nvPr>
        </p:nvSpPr>
        <p:spPr>
          <a:xfrm>
            <a:off x="3171548" y="115179"/>
            <a:ext cx="4902777" cy="951620"/>
          </a:xfrm>
        </p:spPr>
        <p:txBody>
          <a:bodyPr>
            <a:normAutofit fontScale="90000"/>
          </a:bodyPr>
          <a:lstStyle/>
          <a:p>
            <a:r>
              <a:rPr lang="en-IN" dirty="0"/>
              <a:t>requirements Of topic</a:t>
            </a:r>
          </a:p>
        </p:txBody>
      </p:sp>
      <p:sp>
        <p:nvSpPr>
          <p:cNvPr id="3" name="Content Placeholder 2">
            <a:extLst>
              <a:ext uri="{FF2B5EF4-FFF2-40B4-BE49-F238E27FC236}">
                <a16:creationId xmlns:a16="http://schemas.microsoft.com/office/drawing/2014/main" id="{F56F8493-0A9D-FE19-6F2E-0786EEF114D8}"/>
              </a:ext>
            </a:extLst>
          </p:cNvPr>
          <p:cNvSpPr>
            <a:spLocks noGrp="1"/>
          </p:cNvSpPr>
          <p:nvPr>
            <p:ph idx="1"/>
          </p:nvPr>
        </p:nvSpPr>
        <p:spPr>
          <a:xfrm>
            <a:off x="1593907" y="1412357"/>
            <a:ext cx="8657439" cy="5173001"/>
          </a:xfrm>
        </p:spPr>
        <p:txBody>
          <a:bodyPr>
            <a:normAutofit fontScale="62500" lnSpcReduction="20000"/>
          </a:bodyPr>
          <a:lstStyle/>
          <a:p>
            <a:pPr marL="127000" marR="433705">
              <a:spcBef>
                <a:spcPts val="785"/>
              </a:spcBef>
              <a:spcAft>
                <a:spcPts val="0"/>
              </a:spcAft>
            </a:pPr>
            <a:r>
              <a:rPr lang="en-US" sz="2600" dirty="0">
                <a:solidFill>
                  <a:srgbClr val="221F1F"/>
                </a:solidFill>
                <a:effectLst/>
                <a:latin typeface="Times New Roman" panose="02020603050405020304" pitchFamily="18" charset="0"/>
                <a:ea typeface="Times New Roman" panose="02020603050405020304" pitchFamily="18" charset="0"/>
              </a:rPr>
              <a:t>The project aims and objectives that will be achieved after completion of this project are discussed . The aims and objectives are as follows:</a:t>
            </a:r>
          </a:p>
          <a:p>
            <a:pPr marL="0" marR="433705" indent="0">
              <a:spcBef>
                <a:spcPts val="785"/>
              </a:spcBef>
              <a:spcAft>
                <a:spcPts val="0"/>
              </a:spcAft>
              <a:buNone/>
            </a:pPr>
            <a:endParaRPr lang="en-IN" sz="2600" dirty="0">
              <a:solidFill>
                <a:schemeClr val="bg1"/>
              </a:solidFill>
              <a:effectLst/>
              <a:latin typeface="Times New Roman" panose="02020603050405020304" pitchFamily="18" charset="0"/>
              <a:ea typeface="Times New Roman" panose="02020603050405020304" pitchFamily="18" charset="0"/>
            </a:endParaRPr>
          </a:p>
          <a:p>
            <a:pPr marL="1143000" lvl="2" indent="-228600">
              <a:spcBef>
                <a:spcPts val="10"/>
              </a:spcBef>
              <a:spcAft>
                <a:spcPts val="0"/>
              </a:spcAft>
              <a:buSzPts val="1200"/>
              <a:buFont typeface="Symbol" panose="05050102010706020507" pitchFamily="18" charset="2"/>
              <a:buChar char=""/>
              <a:tabLst>
                <a:tab pos="669925" algn="l"/>
              </a:tabLst>
            </a:pPr>
            <a:r>
              <a:rPr lang="en-US"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Ability to take survey online</a:t>
            </a:r>
          </a:p>
          <a:p>
            <a:pPr marL="1143000" lvl="2" indent="-228600">
              <a:spcBef>
                <a:spcPts val="10"/>
              </a:spcBef>
              <a:spcAft>
                <a:spcPts val="0"/>
              </a:spcAft>
              <a:buSzPts val="1200"/>
              <a:buFont typeface="Symbol" panose="05050102010706020507" pitchFamily="18" charset="2"/>
              <a:buChar char=""/>
              <a:tabLst>
                <a:tab pos="669925" algn="l"/>
              </a:tabLst>
            </a:pPr>
            <a:endParaRPr lang="en-IN"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
              </a:spcBef>
              <a:spcAft>
                <a:spcPts val="0"/>
              </a:spcAft>
              <a:buSzPts val="1200"/>
              <a:buFont typeface="Symbol" panose="05050102010706020507" pitchFamily="18" charset="2"/>
              <a:buChar char=""/>
              <a:tabLst>
                <a:tab pos="669925" algn="l"/>
              </a:tabLst>
            </a:pPr>
            <a:r>
              <a:rPr lang="en-US" sz="2600" dirty="0">
                <a:solidFill>
                  <a:schemeClr val="bg1"/>
                </a:solidFill>
                <a:latin typeface="Times New Roman" panose="02020603050405020304" pitchFamily="18" charset="0"/>
                <a:ea typeface="Symbol" panose="05050102010706020507" pitchFamily="18" charset="2"/>
                <a:cs typeface="Symbol" panose="05050102010706020507" pitchFamily="18" charset="2"/>
              </a:rPr>
              <a:t>L</a:t>
            </a:r>
            <a:r>
              <a:rPr lang="en-US"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ogin page where User </a:t>
            </a:r>
            <a:r>
              <a:rPr lang="en-US" sz="2600" dirty="0">
                <a:solidFill>
                  <a:schemeClr val="bg1"/>
                </a:solidFill>
                <a:latin typeface="Times New Roman" panose="02020603050405020304" pitchFamily="18" charset="0"/>
                <a:ea typeface="Symbol" panose="05050102010706020507" pitchFamily="18" charset="2"/>
                <a:cs typeface="Symbol" panose="05050102010706020507" pitchFamily="18" charset="2"/>
              </a:rPr>
              <a:t>or An Organization</a:t>
            </a:r>
            <a:r>
              <a:rPr lang="en-US"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 should login.</a:t>
            </a:r>
          </a:p>
          <a:p>
            <a:pPr marL="914400" lvl="2" indent="0">
              <a:spcBef>
                <a:spcPts val="10"/>
              </a:spcBef>
              <a:spcAft>
                <a:spcPts val="0"/>
              </a:spcAft>
              <a:buSzPts val="1200"/>
              <a:buNone/>
              <a:tabLst>
                <a:tab pos="669925" algn="l"/>
              </a:tabLst>
            </a:pPr>
            <a:endParaRPr lang="en-US" sz="2600" dirty="0">
              <a:solidFill>
                <a:schemeClr val="bg1"/>
              </a:solidFill>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
              </a:spcBef>
              <a:spcAft>
                <a:spcPts val="0"/>
              </a:spcAft>
              <a:buSzPts val="1200"/>
              <a:buFont typeface="Symbol" panose="05050102010706020507" pitchFamily="18" charset="2"/>
              <a:buChar char=""/>
              <a:tabLst>
                <a:tab pos="669925" algn="l"/>
              </a:tabLst>
            </a:pPr>
            <a:r>
              <a:rPr lang="en-US"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User profile and dashboard to view Survey.</a:t>
            </a:r>
            <a:endParaRPr lang="en-IN"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
              </a:spcBef>
              <a:spcAft>
                <a:spcPts val="0"/>
              </a:spcAft>
              <a:buSzPts val="1200"/>
              <a:buFont typeface="Symbol" panose="05050102010706020507" pitchFamily="18" charset="2"/>
              <a:buChar char=""/>
              <a:tabLst>
                <a:tab pos="669925" algn="l"/>
              </a:tabLst>
            </a:pPr>
            <a:endParaRPr lang="en-IN"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
              </a:spcBef>
              <a:spcAft>
                <a:spcPts val="0"/>
              </a:spcAft>
              <a:buSzPts val="1200"/>
              <a:buFont typeface="Symbol" panose="05050102010706020507" pitchFamily="18" charset="2"/>
              <a:buChar char=""/>
              <a:tabLst>
                <a:tab pos="669925" algn="l"/>
              </a:tabLst>
            </a:pPr>
            <a:r>
              <a:rPr lang="en-US" sz="2600" dirty="0">
                <a:solidFill>
                  <a:schemeClr val="bg1"/>
                </a:solidFill>
                <a:latin typeface="Times New Roman" panose="02020603050405020304" pitchFamily="18" charset="0"/>
                <a:ea typeface="Symbol" panose="05050102010706020507" pitchFamily="18" charset="2"/>
                <a:cs typeface="Symbol" panose="05050102010706020507" pitchFamily="18" charset="2"/>
              </a:rPr>
              <a:t>A</a:t>
            </a:r>
            <a:r>
              <a:rPr lang="en-US"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dmin page where admin can create, view and edit Survey</a:t>
            </a:r>
          </a:p>
          <a:p>
            <a:pPr marL="1143000" lvl="2" indent="-228600">
              <a:spcBef>
                <a:spcPts val="10"/>
              </a:spcBef>
              <a:spcAft>
                <a:spcPts val="0"/>
              </a:spcAft>
              <a:buSzPts val="1200"/>
              <a:buFont typeface="Symbol" panose="05050102010706020507" pitchFamily="18" charset="2"/>
              <a:buChar char=""/>
              <a:tabLst>
                <a:tab pos="669925" algn="l"/>
              </a:tabLst>
            </a:pPr>
            <a:endParaRPr lang="en-IN"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
              </a:spcBef>
              <a:spcAft>
                <a:spcPts val="0"/>
              </a:spcAft>
              <a:buSzPts val="1200"/>
              <a:buFont typeface="Symbol" panose="05050102010706020507" pitchFamily="18" charset="2"/>
              <a:buChar char=""/>
              <a:tabLst>
                <a:tab pos="669925" algn="l"/>
              </a:tabLst>
            </a:pPr>
            <a:r>
              <a:rPr lang="en-US"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An Admin page which shows result of survey</a:t>
            </a:r>
          </a:p>
          <a:p>
            <a:pPr marL="1143000" lvl="2" indent="-228600">
              <a:spcBef>
                <a:spcPts val="10"/>
              </a:spcBef>
              <a:spcAft>
                <a:spcPts val="0"/>
              </a:spcAft>
              <a:buSzPts val="1200"/>
              <a:buFont typeface="Symbol" panose="05050102010706020507" pitchFamily="18" charset="2"/>
              <a:buChar char=""/>
              <a:tabLst>
                <a:tab pos="669925" algn="l"/>
              </a:tabLst>
            </a:pPr>
            <a:endParaRPr lang="en-IN"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
              </a:spcBef>
              <a:spcAft>
                <a:spcPts val="0"/>
              </a:spcAft>
              <a:buSzPts val="1200"/>
              <a:buFont typeface="Symbol" panose="05050102010706020507" pitchFamily="18" charset="2"/>
              <a:buChar char=""/>
              <a:tabLst>
                <a:tab pos="669925" algn="l"/>
              </a:tabLst>
            </a:pPr>
            <a:r>
              <a:rPr lang="en-US"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A Page where admin can add Question to existing Survey</a:t>
            </a:r>
            <a:br>
              <a:rPr lang="en-US"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br>
            <a:endParaRPr lang="en-US"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endParaRPr>
          </a:p>
          <a:p>
            <a:pPr lvl="2">
              <a:spcBef>
                <a:spcPts val="10"/>
              </a:spcBef>
              <a:buSzPts val="1200"/>
              <a:buFont typeface="Symbol" panose="05050102010706020507" pitchFamily="18" charset="2"/>
              <a:buChar char=""/>
              <a:tabLst>
                <a:tab pos="669925" algn="l"/>
              </a:tabLst>
            </a:pPr>
            <a:r>
              <a:rPr lang="en-US"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Admin page which shows result of survey</a:t>
            </a:r>
          </a:p>
          <a:p>
            <a:pPr marL="1143000" lvl="2" indent="-228600">
              <a:spcBef>
                <a:spcPts val="10"/>
              </a:spcBef>
              <a:spcAft>
                <a:spcPts val="0"/>
              </a:spcAft>
              <a:buSzPts val="1200"/>
              <a:buFont typeface="Symbol" panose="05050102010706020507" pitchFamily="18" charset="2"/>
              <a:buChar char=""/>
              <a:tabLst>
                <a:tab pos="669925" algn="l"/>
              </a:tabLst>
            </a:pPr>
            <a:endParaRPr lang="en-US" sz="26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lnSpc>
                <a:spcPts val="1465"/>
              </a:lnSpc>
              <a:spcBef>
                <a:spcPts val="10"/>
              </a:spcBef>
              <a:spcAft>
                <a:spcPts val="0"/>
              </a:spcAft>
              <a:buSzPts val="1200"/>
              <a:buFont typeface="Symbol" panose="05050102010706020507" pitchFamily="18" charset="2"/>
              <a:buChar char=""/>
              <a:tabLst>
                <a:tab pos="669925" algn="l"/>
              </a:tabLst>
            </a:pPr>
            <a:endParaRPr lang="en-IN" sz="2600" dirty="0">
              <a:effectLst/>
              <a:latin typeface="Times New Roman" panose="02020603050405020304" pitchFamily="18" charset="0"/>
              <a:ea typeface="Symbol" panose="05050102010706020507" pitchFamily="18" charset="2"/>
              <a:cs typeface="Symbol" panose="05050102010706020507" pitchFamily="18" charset="2"/>
            </a:endParaRPr>
          </a:p>
          <a:p>
            <a:br>
              <a:rPr lang="en-US" sz="1800" dirty="0">
                <a:effectLst/>
                <a:latin typeface="Times New Roman" panose="02020603050405020304" pitchFamily="18" charset="0"/>
                <a:ea typeface="Times New Roman" panose="02020603050405020304" pitchFamily="18" charset="0"/>
              </a:rPr>
            </a:br>
            <a:endParaRPr lang="en-IN" sz="1800" dirty="0"/>
          </a:p>
        </p:txBody>
      </p:sp>
    </p:spTree>
    <p:extLst>
      <p:ext uri="{BB962C8B-B14F-4D97-AF65-F5344CB8AC3E}">
        <p14:creationId xmlns:p14="http://schemas.microsoft.com/office/powerpoint/2010/main" val="3918084692"/>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11302-5FDC-F12A-E2D8-AFE48E789B5D}"/>
              </a:ext>
            </a:extLst>
          </p:cNvPr>
          <p:cNvSpPr>
            <a:spLocks noGrp="1"/>
          </p:cNvSpPr>
          <p:nvPr>
            <p:ph type="title"/>
          </p:nvPr>
        </p:nvSpPr>
        <p:spPr>
          <a:xfrm>
            <a:off x="11786532" y="771787"/>
            <a:ext cx="552783" cy="36895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10459B2F-331C-DDF9-6B89-08EFF6A52104}"/>
              </a:ext>
            </a:extLst>
          </p:cNvPr>
          <p:cNvSpPr>
            <a:spLocks noGrp="1"/>
          </p:cNvSpPr>
          <p:nvPr>
            <p:ph idx="1"/>
          </p:nvPr>
        </p:nvSpPr>
        <p:spPr>
          <a:xfrm>
            <a:off x="1677798" y="427840"/>
            <a:ext cx="9060110" cy="6115574"/>
          </a:xfrm>
        </p:spPr>
        <p:txBody>
          <a:bodyPr>
            <a:normAutofit lnSpcReduction="10000"/>
          </a:bodyPr>
          <a:lstStyle/>
          <a:p>
            <a:pPr marL="0" indent="0">
              <a:spcAft>
                <a:spcPts val="1800"/>
              </a:spcAft>
              <a:buNone/>
            </a:pPr>
            <a:r>
              <a:rPr lang="en-IN" sz="2000" dirty="0">
                <a:solidFill>
                  <a:schemeClr val="bg1"/>
                </a:solidFill>
                <a:effectLst/>
                <a:latin typeface="Times New Roman" panose="02020603050405020304" pitchFamily="18" charset="0"/>
                <a:ea typeface="Times New Roman" panose="02020603050405020304" pitchFamily="18" charset="0"/>
              </a:rPr>
              <a:t>Online survey or internet survey, is one of the most popular data collection resources, where a set of Survey Question is sent out to a target sample and the members of this sample can respond to the questions over the world wide web. Respondents receive online surveys via various mediums such as email, embedded over website, social media etc.</a:t>
            </a:r>
          </a:p>
          <a:p>
            <a:pPr marL="0" indent="0">
              <a:spcAft>
                <a:spcPts val="1800"/>
              </a:spcAft>
              <a:buNone/>
            </a:pPr>
            <a:r>
              <a:rPr lang="en-IN" sz="2000" dirty="0">
                <a:solidFill>
                  <a:schemeClr val="bg1"/>
                </a:solidFill>
                <a:effectLst/>
                <a:latin typeface="Times New Roman" panose="02020603050405020304" pitchFamily="18" charset="0"/>
                <a:ea typeface="Times New Roman" panose="02020603050405020304" pitchFamily="18" charset="0"/>
              </a:rPr>
              <a:t>Organizations implement online surveys to use the internet in order to gain insights and feedback about upcoming products or services, change in marketing strategies, enhancement in current features etc. With the progress made by the internet, more and more organizations depend on the data received and analysed from online surveys to make integral changes in their functioning. For efficient data collection, organizations must choose an advanced and efficient </a:t>
            </a:r>
            <a:r>
              <a:rPr lang="en-IN" sz="2000" dirty="0">
                <a:solidFill>
                  <a:schemeClr val="bg1"/>
                </a:solidFill>
                <a:latin typeface="Times New Roman" panose="02020603050405020304" pitchFamily="18" charset="0"/>
                <a:ea typeface="Times New Roman" panose="02020603050405020304" pitchFamily="18" charset="0"/>
              </a:rPr>
              <a:t>Online Survey Platform.</a:t>
            </a:r>
            <a:endParaRPr lang="en-IN" sz="2000" dirty="0">
              <a:solidFill>
                <a:schemeClr val="bg1"/>
              </a:solidFill>
              <a:effectLst/>
              <a:latin typeface="Times New Roman" panose="02020603050405020304" pitchFamily="18" charset="0"/>
              <a:ea typeface="Times New Roman" panose="02020603050405020304" pitchFamily="18" charset="0"/>
            </a:endParaRPr>
          </a:p>
          <a:p>
            <a:pPr marL="0" indent="0">
              <a:buNone/>
            </a:pPr>
            <a:r>
              <a:rPr lang="en-US" sz="2000" dirty="0">
                <a:solidFill>
                  <a:schemeClr val="bg1"/>
                </a:solidFill>
                <a:effectLst/>
                <a:latin typeface="Times New Roman" panose="02020603050405020304" pitchFamily="18" charset="0"/>
                <a:ea typeface="Times New Roman" panose="02020603050405020304" pitchFamily="18" charset="0"/>
              </a:rPr>
              <a:t>All these modules are able to help People / Organization take Survey with more convenience and</a:t>
            </a:r>
            <a:r>
              <a:rPr lang="en-US" sz="2000" spc="-80"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in a more efficient way as compared to survey systems which are not</a:t>
            </a:r>
            <a:r>
              <a:rPr lang="en-US" sz="2000" spc="-75" dirty="0">
                <a:solidFill>
                  <a:schemeClr val="bg1"/>
                </a:solidFill>
                <a:effectLst/>
                <a:latin typeface="Times New Roman" panose="02020603050405020304" pitchFamily="18" charset="0"/>
                <a:ea typeface="Times New Roman" panose="02020603050405020304" pitchFamily="18" charset="0"/>
              </a:rPr>
              <a:t> </a:t>
            </a:r>
            <a:r>
              <a:rPr lang="en-US" sz="2000" dirty="0">
                <a:solidFill>
                  <a:schemeClr val="bg1"/>
                </a:solidFill>
                <a:effectLst/>
                <a:latin typeface="Times New Roman" panose="02020603050405020304" pitchFamily="18" charset="0"/>
                <a:ea typeface="Times New Roman" panose="02020603050405020304" pitchFamily="18" charset="0"/>
              </a:rPr>
              <a:t>computerized</a:t>
            </a:r>
            <a:endParaRPr lang="en-IN" sz="2000" dirty="0">
              <a:solidFill>
                <a:schemeClr val="bg1"/>
              </a:solidFill>
              <a:effectLst/>
              <a:latin typeface="Times New Roman" panose="02020603050405020304" pitchFamily="18" charset="0"/>
              <a:ea typeface="Times New Roman" panose="02020603050405020304" pitchFamily="18" charset="0"/>
            </a:endParaRPr>
          </a:p>
          <a:p>
            <a:pPr marL="0" indent="0">
              <a:buNone/>
            </a:pPr>
            <a:r>
              <a:rPr lang="en-US" sz="2000" dirty="0">
                <a:solidFill>
                  <a:schemeClr val="bg1"/>
                </a:solidFill>
                <a:effectLst/>
                <a:latin typeface="Times New Roman" panose="02020603050405020304" pitchFamily="18" charset="0"/>
                <a:ea typeface="Times New Roman" panose="02020603050405020304" pitchFamily="18" charset="0"/>
              </a:rPr>
              <a:t> </a:t>
            </a:r>
            <a:endParaRPr lang="en-IN" sz="2000" dirty="0">
              <a:solidFill>
                <a:schemeClr val="bg1"/>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652017881"/>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4DF7-8EC1-A490-23EB-88C27D79A6BD}"/>
              </a:ext>
            </a:extLst>
          </p:cNvPr>
          <p:cNvSpPr>
            <a:spLocks noGrp="1"/>
          </p:cNvSpPr>
          <p:nvPr>
            <p:ph type="title"/>
          </p:nvPr>
        </p:nvSpPr>
        <p:spPr>
          <a:xfrm>
            <a:off x="1141413" y="0"/>
            <a:ext cx="9905998" cy="1478570"/>
          </a:xfrm>
        </p:spPr>
        <p:txBody>
          <a:bodyPr/>
          <a:lstStyle/>
          <a:p>
            <a:r>
              <a:rPr lang="en-IN" dirty="0" err="1"/>
              <a:t>Uml</a:t>
            </a:r>
            <a:r>
              <a:rPr lang="en-IN" dirty="0"/>
              <a:t> diagram</a:t>
            </a:r>
          </a:p>
        </p:txBody>
      </p:sp>
      <p:pic>
        <p:nvPicPr>
          <p:cNvPr id="4" name="Content Placeholder 13">
            <a:extLst>
              <a:ext uri="{FF2B5EF4-FFF2-40B4-BE49-F238E27FC236}">
                <a16:creationId xmlns:a16="http://schemas.microsoft.com/office/drawing/2014/main" id="{7DD326CE-6533-2CAD-332C-A6598FA1D8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1" y="1138656"/>
            <a:ext cx="9906000" cy="758196"/>
          </a:xfrm>
        </p:spPr>
      </p:pic>
      <p:pic>
        <p:nvPicPr>
          <p:cNvPr id="5" name="Picture 4">
            <a:extLst>
              <a:ext uri="{FF2B5EF4-FFF2-40B4-BE49-F238E27FC236}">
                <a16:creationId xmlns:a16="http://schemas.microsoft.com/office/drawing/2014/main" id="{F0F5CE78-20E5-282A-C79E-3DC59B7556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0415" y="2217509"/>
            <a:ext cx="5697019" cy="1983067"/>
          </a:xfrm>
          <a:prstGeom prst="rect">
            <a:avLst/>
          </a:prstGeom>
        </p:spPr>
      </p:pic>
      <p:pic>
        <p:nvPicPr>
          <p:cNvPr id="6" name="Picture 5">
            <a:extLst>
              <a:ext uri="{FF2B5EF4-FFF2-40B4-BE49-F238E27FC236}">
                <a16:creationId xmlns:a16="http://schemas.microsoft.com/office/drawing/2014/main" id="{10D33657-109A-1EA6-FB55-0DFD29DBB3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823" y="4370923"/>
            <a:ext cx="6086475" cy="2105025"/>
          </a:xfrm>
          <a:prstGeom prst="rect">
            <a:avLst/>
          </a:prstGeom>
        </p:spPr>
      </p:pic>
      <p:pic>
        <p:nvPicPr>
          <p:cNvPr id="7" name="Picture 6">
            <a:extLst>
              <a:ext uri="{FF2B5EF4-FFF2-40B4-BE49-F238E27FC236}">
                <a16:creationId xmlns:a16="http://schemas.microsoft.com/office/drawing/2014/main" id="{336A76AE-85F9-A4D1-20AE-B8BA1425D0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501" y="4452980"/>
            <a:ext cx="4157581" cy="1940912"/>
          </a:xfrm>
          <a:prstGeom prst="rect">
            <a:avLst/>
          </a:prstGeom>
        </p:spPr>
      </p:pic>
      <p:pic>
        <p:nvPicPr>
          <p:cNvPr id="8" name="Picture 7">
            <a:extLst>
              <a:ext uri="{FF2B5EF4-FFF2-40B4-BE49-F238E27FC236}">
                <a16:creationId xmlns:a16="http://schemas.microsoft.com/office/drawing/2014/main" id="{785857F3-C4C6-DC97-2855-30F0BD08FF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944" y="2254659"/>
            <a:ext cx="4267200" cy="1676400"/>
          </a:xfrm>
          <a:prstGeom prst="rect">
            <a:avLst/>
          </a:prstGeom>
        </p:spPr>
      </p:pic>
    </p:spTree>
    <p:extLst>
      <p:ext uri="{BB962C8B-B14F-4D97-AF65-F5344CB8AC3E}">
        <p14:creationId xmlns:p14="http://schemas.microsoft.com/office/powerpoint/2010/main" val="1414420615"/>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17DA1-67DA-55EC-4FBC-93480E0A5A51}"/>
              </a:ext>
            </a:extLst>
          </p:cNvPr>
          <p:cNvSpPr>
            <a:spLocks noGrp="1"/>
          </p:cNvSpPr>
          <p:nvPr>
            <p:ph type="title"/>
          </p:nvPr>
        </p:nvSpPr>
        <p:spPr/>
        <p:txBody>
          <a:bodyPr/>
          <a:lstStyle/>
          <a:p>
            <a:r>
              <a:rPr lang="en-IN" dirty="0" err="1"/>
              <a:t>Uml</a:t>
            </a:r>
            <a:r>
              <a:rPr lang="en-IN" dirty="0"/>
              <a:t> :-</a:t>
            </a:r>
          </a:p>
        </p:txBody>
      </p:sp>
      <p:pic>
        <p:nvPicPr>
          <p:cNvPr id="4" name="Content Placeholder 5">
            <a:extLst>
              <a:ext uri="{FF2B5EF4-FFF2-40B4-BE49-F238E27FC236}">
                <a16:creationId xmlns:a16="http://schemas.microsoft.com/office/drawing/2014/main" id="{9093E843-8C11-1D0C-020D-9EE5751E1A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6890" y="422950"/>
            <a:ext cx="7910149" cy="6012099"/>
          </a:xfrm>
        </p:spPr>
      </p:pic>
    </p:spTree>
    <p:extLst>
      <p:ext uri="{BB962C8B-B14F-4D97-AF65-F5344CB8AC3E}">
        <p14:creationId xmlns:p14="http://schemas.microsoft.com/office/powerpoint/2010/main" val="3282472406"/>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77F6-8DEC-992B-4C06-AE376E3836FF}"/>
              </a:ext>
            </a:extLst>
          </p:cNvPr>
          <p:cNvSpPr>
            <a:spLocks noGrp="1"/>
          </p:cNvSpPr>
          <p:nvPr>
            <p:ph type="title"/>
          </p:nvPr>
        </p:nvSpPr>
        <p:spPr>
          <a:xfrm>
            <a:off x="1441167" y="20002"/>
            <a:ext cx="9905998" cy="1478570"/>
          </a:xfrm>
        </p:spPr>
        <p:txBody>
          <a:bodyPr/>
          <a:lstStyle/>
          <a:p>
            <a:r>
              <a:rPr lang="en-IN" dirty="0" err="1"/>
              <a:t>dfd</a:t>
            </a:r>
            <a:endParaRPr lang="en-IN" dirty="0"/>
          </a:p>
        </p:txBody>
      </p:sp>
      <p:pic>
        <p:nvPicPr>
          <p:cNvPr id="6" name="Content Placeholder 5">
            <a:extLst>
              <a:ext uri="{FF2B5EF4-FFF2-40B4-BE49-F238E27FC236}">
                <a16:creationId xmlns:a16="http://schemas.microsoft.com/office/drawing/2014/main" id="{F11C901C-A839-CC72-E26B-F44811B85062}"/>
              </a:ext>
            </a:extLst>
          </p:cNvPr>
          <p:cNvPicPr>
            <a:picLocks noGrp="1" noChangeAspect="1"/>
          </p:cNvPicPr>
          <p:nvPr>
            <p:ph idx="1"/>
          </p:nvPr>
        </p:nvPicPr>
        <p:blipFill>
          <a:blip r:embed="rId2"/>
          <a:stretch>
            <a:fillRect/>
          </a:stretch>
        </p:blipFill>
        <p:spPr>
          <a:xfrm>
            <a:off x="1322016" y="1102021"/>
            <a:ext cx="10025149" cy="5099273"/>
          </a:xfrm>
        </p:spPr>
      </p:pic>
    </p:spTree>
    <p:extLst>
      <p:ext uri="{BB962C8B-B14F-4D97-AF65-F5344CB8AC3E}">
        <p14:creationId xmlns:p14="http://schemas.microsoft.com/office/powerpoint/2010/main" val="1338638074"/>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AD1D-FA64-8BEF-0E97-0B28E1FCA526}"/>
              </a:ext>
            </a:extLst>
          </p:cNvPr>
          <p:cNvSpPr>
            <a:spLocks noGrp="1"/>
          </p:cNvSpPr>
          <p:nvPr>
            <p:ph type="title"/>
          </p:nvPr>
        </p:nvSpPr>
        <p:spPr>
          <a:xfrm>
            <a:off x="1143001" y="415545"/>
            <a:ext cx="9905998" cy="1478570"/>
          </a:xfrm>
        </p:spPr>
        <p:txBody>
          <a:bodyPr/>
          <a:lstStyle/>
          <a:p>
            <a:r>
              <a:rPr lang="en-IN" dirty="0"/>
              <a:t>Entity Representation Diagram</a:t>
            </a:r>
          </a:p>
        </p:txBody>
      </p:sp>
      <p:pic>
        <p:nvPicPr>
          <p:cNvPr id="5" name="Content Placeholder 4">
            <a:extLst>
              <a:ext uri="{FF2B5EF4-FFF2-40B4-BE49-F238E27FC236}">
                <a16:creationId xmlns:a16="http://schemas.microsoft.com/office/drawing/2014/main" id="{D33F98B1-744A-5157-5019-1B83406237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8943" y="1736521"/>
            <a:ext cx="9350828" cy="4605556"/>
          </a:xfrm>
        </p:spPr>
      </p:pic>
    </p:spTree>
    <p:extLst>
      <p:ext uri="{BB962C8B-B14F-4D97-AF65-F5344CB8AC3E}">
        <p14:creationId xmlns:p14="http://schemas.microsoft.com/office/powerpoint/2010/main" val="1445489147"/>
      </p:ext>
    </p:extLst>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14205</TotalTime>
  <Words>1374</Words>
  <Application>Microsoft Office PowerPoint</Application>
  <PresentationFormat>Widescreen</PresentationFormat>
  <Paragraphs>147</Paragraphs>
  <Slides>32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Consolas</vt:lpstr>
      <vt:lpstr>fakt-web</vt:lpstr>
      <vt:lpstr>Roboto</vt:lpstr>
      <vt:lpstr>Symbol</vt:lpstr>
      <vt:lpstr>Times New Roman</vt:lpstr>
      <vt:lpstr>Tw Cen MT</vt:lpstr>
      <vt:lpstr>Verdana</vt:lpstr>
      <vt:lpstr>Wingdings</vt:lpstr>
      <vt:lpstr>Circuit</vt:lpstr>
      <vt:lpstr>Project Report  on  Survey Management </vt:lpstr>
      <vt:lpstr>         अवलोकनम् Niriksha </vt:lpstr>
      <vt:lpstr>                    INTRODUCTION</vt:lpstr>
      <vt:lpstr>requirements Of topic</vt:lpstr>
      <vt:lpstr>PowerPoint Presentation</vt:lpstr>
      <vt:lpstr>Uml diagram</vt:lpstr>
      <vt:lpstr>Uml :-</vt:lpstr>
      <vt:lpstr>dfd</vt:lpstr>
      <vt:lpstr>Entity Representation Diagram</vt:lpstr>
      <vt:lpstr>                Technologies used</vt:lpstr>
      <vt:lpstr>FRONTEND:- Angular js</vt:lpstr>
      <vt:lpstr>              Back-end:- Spring-boot</vt:lpstr>
      <vt:lpstr>                      Back-end:- JWt</vt:lpstr>
      <vt:lpstr>                        Database:-my-sql</vt:lpstr>
      <vt:lpstr>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FUTURE SCOPE</vt:lpstr>
      <vt:lpstr>   Scope Of improvements in near future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Report  on  Survey Management</dc:title>
  <dc:creator>kaushal kumar</dc:creator>
  <cp:lastModifiedBy>kaushal kumar</cp:lastModifiedBy>
  <cp:revision>8</cp:revision>
  <dcterms:created xsi:type="dcterms:W3CDTF">2022-05-04T06:44:11Z</dcterms:created>
  <dcterms:modified xsi:type="dcterms:W3CDTF">2022-05-14T13:31:28Z</dcterms:modified>
</cp:coreProperties>
</file>